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93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764"/>
    <a:srgbClr val="128094"/>
    <a:srgbClr val="D20F55"/>
    <a:srgbClr val="00A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71" autoAdjust="0"/>
    <p:restoredTop sz="77324"/>
  </p:normalViewPr>
  <p:slideViewPr>
    <p:cSldViewPr snapToGrid="0">
      <p:cViewPr>
        <p:scale>
          <a:sx n="110" d="100"/>
          <a:sy n="110" d="100"/>
        </p:scale>
        <p:origin x="144" y="-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20BCB-828F-C44A-BEE8-D0C70A63ADFA}" type="datetimeFigureOut">
              <a:rPr lang="en-PL" smtClean="0"/>
              <a:t>06/06/2024</a:t>
            </a:fld>
            <a:endParaRPr lang="en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01B9E-F88A-C647-83A8-0394DF36E0BD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47947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400" dirty="0"/>
              <a:t>Naczyniowy dostęp dializacyjny jest niezbędny do przeprowadzenia hemodializy, czyli procedury oczyszczania krwi z toksyn i nadmiaru płynów u osób z niewydolnością nerek. Dzięki dobrze funkcjonującemu dostępowi naczyniowemu, maszyna do dializy (sztuczna nerka) może efektywnie filtrować krew pacjenta.</a:t>
            </a:r>
          </a:p>
          <a:p>
            <a:endParaRPr lang="pl-PL" sz="1400" dirty="0"/>
          </a:p>
          <a:p>
            <a:endParaRPr lang="pl-PL" sz="1400" dirty="0"/>
          </a:p>
          <a:p>
            <a:r>
              <a:rPr lang="pl-PL" sz="1400" dirty="0"/>
              <a:t>Pamiętajmy, że "Dobry Dostęp Do Dializ" to podstawa skutecznej i bezpiecznej hemodializy tym samym dobrego życia pacjenta – i o tym chcemy </a:t>
            </a:r>
            <a:r>
              <a:rPr lang="pl-PL" sz="1400" dirty="0" err="1"/>
              <a:t>dzis</a:t>
            </a:r>
            <a:r>
              <a:rPr lang="pl-PL" sz="1400" dirty="0"/>
              <a:t> z Państwem porozmawiać.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1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4072185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Oczekuje się, że dostęp dializacyjny będzie stabilny, trwały i umożliwi szybki oraz efektywny przepływ krwi. Dzięki temu pacjent może otrzymać leczenie w komfortowych warunkach, minimalizując ryzyko powikłań, takich jak infekcje czy zakrzepica. Uznaje się że przeciętnie przepływ krwi 300 ml/min przy 4h zabiegu HD jest niezbędny aby zapewnić adekwatną dializę.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2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3867676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Jeśli mowa o HD, to brak dostępu naczyniowego jest obok ciężkiej niewydolności serca bezwzględnym p-</a:t>
            </a:r>
            <a:r>
              <a:rPr lang="pl-PL" dirty="0" err="1"/>
              <a:t>ciwwskazaniem</a:t>
            </a:r>
            <a:r>
              <a:rPr lang="pl-PL" dirty="0"/>
              <a:t> do tej formy leczenia. To podkreśla znaczenie dostępu naczyniowego do dializ.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3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552696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Czego oczekujemy od D4?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4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4123774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L" dirty="0"/>
              <a:t>Jakie są rodzaje dostępów naczyniowych do dializ?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5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1405843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A co mówia zalecenia na temat jaki jest optymalny dostęp do dializ?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6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4082844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J</a:t>
            </a:r>
            <a:r>
              <a:rPr lang="en-PL" dirty="0"/>
              <a:t>akie sią zalety i wady przetoki t-ź? 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7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824919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Tak wygląda przetoka, pokaż i wyjaśnij „kłucie” …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8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1776374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L" dirty="0"/>
              <a:t>proteza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10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1217827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</a:t>
            </a:r>
            <a:r>
              <a:rPr lang="en-PL" dirty="0"/>
              <a:t>ewnik – zdecydowanie najsłabszy wybór … 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11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1924553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O</a:t>
            </a:r>
            <a:r>
              <a:rPr lang="en-PL" dirty="0"/>
              <a:t>mów model progresji PChN i jakie w idealnym środowisku miałoby to mieć odniesienie do dostępu naczyniowego …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15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4114154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Ogólnie </a:t>
            </a:r>
            <a:r>
              <a:rPr lang="pl-P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gdzi</a:t>
            </a: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się wszczepia CVC i że są pewne dodatkowe kryteria. Bez </a:t>
            </a:r>
            <a:r>
              <a:rPr lang="pl-P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zbednych</a:t>
            </a: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szczegółów.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uwaga, gdy pacjent ze </a:t>
            </a:r>
            <a:r>
              <a:rPr lang="pl-P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schyłkową niewydolnością nerek i nie jest kandydatem do transplantacji</a:t>
            </a: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możliwe jest wytworzenie AVF/ AVG na kończynach górnych i </a:t>
            </a:r>
            <a:r>
              <a:rPr lang="pl-P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perspektywa wieloletnich dializ, może być zasadne „oszczędzenie” IJV przy rozpoczynaniu leczenia dializami</a:t>
            </a: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aby nie ryzykować powstania zwężenia żył centralnych klatki piersiowej kluczowych dla zapewnienia długoletniego funkcjonowania dostępu tętniczo- żylnego.</a:t>
            </a:r>
          </a:p>
          <a:p>
            <a:endParaRPr lang="pl-PL" dirty="0"/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21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862288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</a:t>
            </a:r>
            <a:r>
              <a:rPr lang="en-PL" dirty="0"/>
              <a:t>utaj dane z literatury na temat najważniejszego problemu z cewnikiem, infekcji/ zakażenia i sepsy oraz śmierttelności …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24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3360022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… a </a:t>
            </a:r>
            <a:r>
              <a:rPr lang="en-GB" dirty="0" err="1"/>
              <a:t>tutaj</a:t>
            </a:r>
            <a:r>
              <a:rPr lang="en-GB" dirty="0"/>
              <a:t> </a:t>
            </a:r>
            <a:r>
              <a:rPr lang="en-GB" dirty="0" err="1"/>
              <a:t>dane</a:t>
            </a:r>
            <a:r>
              <a:rPr lang="en-GB" dirty="0"/>
              <a:t> </a:t>
            </a:r>
            <a:r>
              <a:rPr lang="en-GB" dirty="0" err="1"/>
              <a:t>wewnętrzne</a:t>
            </a:r>
            <a:r>
              <a:rPr lang="en-GB" dirty="0"/>
              <a:t> z DaVita </a:t>
            </a:r>
            <a:endParaRPr lang="en-PL" dirty="0"/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25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4022574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</a:t>
            </a:r>
            <a:r>
              <a:rPr lang="en-PL" dirty="0"/>
              <a:t>ak jest … fragmentaryzacja – każdy osobno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26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3260816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… a jak być powinno …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27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664988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PL" dirty="0"/>
              <a:t>Jednak droga i zapewnienie sukcesu dla sprawnej AVF nie jest łatwa, a wbrew pozorom to proces już po operacji – tzw. </a:t>
            </a:r>
            <a:r>
              <a:rPr lang="en-GB" dirty="0"/>
              <a:t>d</a:t>
            </a:r>
            <a:r>
              <a:rPr lang="en-PL" dirty="0"/>
              <a:t>ojrzewania jest najczestrzą barierą – tzn punktem w usyskaniu klinicznie sprwnego dostępu.</a:t>
            </a:r>
          </a:p>
          <a:p>
            <a:r>
              <a:rPr lang="en-GB" dirty="0"/>
              <a:t>T</a:t>
            </a:r>
            <a:r>
              <a:rPr lang="en-PL" dirty="0"/>
              <a:t>utaj również po krótce “o ścieżce do przetoki”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28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1525922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Badanie AVF wykonuje sam pacjent ale też personel zawsze w trakcie pobytu w SD. Tak ważne jest to dla dializoterapii, dostęp jest linią życia dla pacjenta, dlatego tak dbamy i uważamy na przetokę t.-ż. -skuteczne w ocenie występowania problemów z AVF </a:t>
            </a:r>
            <a:b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pl-P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(Asif A. CJASN 2007, </a:t>
            </a:r>
            <a:r>
              <a:rPr lang="pl-P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Safa</a:t>
            </a: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A. </a:t>
            </a:r>
            <a:r>
              <a:rPr lang="pl-P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Radiology</a:t>
            </a: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1996)</a:t>
            </a:r>
          </a:p>
          <a:p>
            <a:endParaRPr lang="pl-PL" dirty="0"/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29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4231262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-250 / 250 ml/min</a:t>
            </a:r>
          </a:p>
          <a:p>
            <a:endParaRPr lang="pl-P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Obecnie dysfunkcję późną cewnika dializacyjnego definiuje się jako brak możliwości uzyskania i utrzymania zleconego przepływu krwi potrzebnego do adekwatnej hemodializy bez przedłużenia czasu zabiegu u chorego z wcześniej prawidłowo funkcjonującym cewnikiem.</a:t>
            </a:r>
          </a:p>
          <a:p>
            <a:endParaRPr lang="pl-PL" dirty="0"/>
          </a:p>
          <a:p>
            <a:endParaRPr lang="pl-PL" dirty="0"/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31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3783421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---- przede wszystkim aby jako najbliższym osobom dla pacjentów podkreślić znaczenie adekwatnego dostępu , znaczenia dostępu t-ż i przetoki i aby Państwo wspierali i byli wsparciem w dążeniu do przetoki dla swojego bliskiego … (tutaj też inne argumenty)</a:t>
            </a:r>
          </a:p>
          <a:p>
            <a:endParaRPr lang="en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01B9E-F88A-C647-83A8-0394DF36E0BD}" type="slidenum">
              <a:rPr lang="en-PL" smtClean="0"/>
              <a:t>37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951001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4CB9CC-0BB4-54D6-51D7-D0A39E58D1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20E4BFF-3037-08F6-7370-FBAE41A68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A493D46-A88D-6742-5838-D6D160619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35B72B-21C3-65A9-0B2F-589AD90B9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757D09-2EFD-01ED-E8B0-CFE082708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4528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B6348F-ACDB-B4A4-AB5B-53EB7D3A3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620583-93DD-DE01-D305-B416333B0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9E1D1D7-913A-9220-F7A4-EFFD9D866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5C866A-1502-28E6-8DD8-841060972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0922CD3-C79C-E468-0886-D656A931B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3050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6CD7CD-4487-3B7B-3EEC-A4B0648CE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3FFB532-4929-73FB-8AA5-6BE38F0B0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7C3E098-1190-6927-AFF9-3DF0FFB43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271362C-23C7-2FAA-CFB2-4B320D7E1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8C9313B-04B9-F43C-8E74-10004BFD1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979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75D87F-870B-E703-BC19-B5519F96C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5BF995-DC5B-140E-5236-714011756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B81B0BE-B18A-5079-EF5A-A0389AB70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73EF032-DC40-3102-E393-E84C46A38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3CC78E2-EE1C-8938-ABA7-707BC54D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E73FB53-AF3E-65DD-0492-C2318A81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337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C6673A-7060-9797-989B-4CE97D44F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DFEB183-A450-CD65-A76D-11449DE9C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9246FC1-D17E-4EB9-2345-4A6C99D84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D5255D0-3F23-6245-61C9-86F66D8CE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C27249B-927B-E642-F47C-787D48EF69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7CE2068-1136-25CC-C1F1-A292A4F2F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F4830A2-538A-E3B6-336E-57A72905C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1FB707C-4CD2-294C-7395-E7B4F5B9E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1932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FADDEB-E59A-B29A-AB23-0E02EDCF5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388B719-C53F-FEEE-ACF6-B70735DAF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85AC5B7-AA44-736B-2C65-238D2538B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BCF4782-8078-E437-AE20-F367334A6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1674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8F3E133-27F7-182B-27AA-1D6E60F12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F5A8036-9E19-3ACB-47A5-CCEC3AC3B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3527D36-4B9C-466A-B36D-A10ADB25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8792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E58E13-DD04-9E53-3950-64C81FF4B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76DE9B-A2EF-F3FD-06E2-8A4A265F2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AF30FD5-8A4B-4783-E45C-7C1977392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96D4EEB-4A89-35DA-2805-62EF6A818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A93E196-2AD6-4F15-DEEC-E11E70E2E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1235A35-FDC4-02CB-6242-A9E44381F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8010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4D51B9-DF2D-D1E0-9DA2-32301FD7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57CDAA8-68DA-054F-8EE6-325E1BB5AC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EFDBA8C-0080-682F-3B31-79F6B03310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699DC5A-7714-3251-69B7-A3299635B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4856778-BE44-E672-ECC5-73D54CD67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29064F3-B36F-A591-B55A-03CBAB38D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027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2FA73D-762A-AAE0-5CAB-624257F17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638E754-4D40-E43C-6B61-ECFAAFC85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EABFE7-0875-7880-67D7-5F0269669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89636ED-15F4-8462-C441-0C1BFB4A6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CB829FB-A0E4-865E-E356-409221E9C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81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8EE2B5E-A91A-42F0-D43B-C9AEDE73CD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E204EA8-96A1-AE50-EB15-BE441B6EE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30122DD-2F58-2FAF-6AD5-28BB0A7B0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4735143-3C6E-0E4C-60D8-DC6A42A4B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05D5C7-85C4-C443-B4A5-B8F3A120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9197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BEDEDF3-508C-6AEF-0622-7DCF841C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BCD3B2F-A41D-AA7F-518D-8BC079B34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3EDFAD7-4759-C3EB-3F8E-321F54F794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CF2A3-B94D-448E-97FC-2A63E63E2504}" type="datetimeFigureOut">
              <a:rPr lang="pl-PL" smtClean="0"/>
              <a:t>6.06.2024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A450D44-400C-CFB1-E5F0-4A9509525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8079FA4-95D0-7822-5D12-E01BD6F64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9328F-B1E4-4092-9EDD-CDDB8D033A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623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6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828" y="1962817"/>
            <a:ext cx="105156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b="1" dirty="0">
                <a:solidFill>
                  <a:schemeClr val="bg1"/>
                </a:solidFill>
                <a:latin typeface="Bree Davita" panose="02000806000000020004" pitchFamily="50" charset="0"/>
              </a:rPr>
              <a:t>Warunek bezpiecznej hemodializy</a:t>
            </a:r>
            <a:br>
              <a:rPr lang="pl-PL" b="1" dirty="0">
                <a:solidFill>
                  <a:schemeClr val="bg1"/>
                </a:solidFill>
                <a:latin typeface="Bree Davita" panose="02000806000000020004" pitchFamily="50" charset="0"/>
              </a:rPr>
            </a:br>
            <a:r>
              <a:rPr lang="pl-PL" b="1" dirty="0">
                <a:solidFill>
                  <a:schemeClr val="bg1"/>
                </a:solidFill>
                <a:latin typeface="Bree Davita" panose="02000806000000020004" pitchFamily="50" charset="0"/>
              </a:rPr>
              <a:t>– Dobry Dostęp Do Dializ (D4)</a:t>
            </a:r>
            <a:br>
              <a:rPr lang="pl-PL" b="1" dirty="0">
                <a:solidFill>
                  <a:schemeClr val="bg1"/>
                </a:solidFill>
                <a:latin typeface="Bree Davita" panose="02000806000000020004" pitchFamily="50" charset="0"/>
              </a:rPr>
            </a:br>
            <a:endParaRPr lang="pl-PL" b="1" dirty="0">
              <a:solidFill>
                <a:schemeClr val="bg1"/>
              </a:solidFill>
              <a:latin typeface="Bree Davita" panose="02000806000000020004" pitchFamily="50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960456" y="33813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 co wytwarzany jest dostęp dializacyjny?</a:t>
            </a:r>
            <a:br>
              <a:rPr lang="pl-PL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Czego oczekujemy po dostępie dializacyjnym?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717" y="5211331"/>
            <a:ext cx="1454066" cy="55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07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Po co dostęp naczyniowy do dializ?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226926" y="1713283"/>
            <a:ext cx="4475703" cy="5375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Przepływ krwi (</a:t>
            </a:r>
            <a:r>
              <a:rPr lang="pl-PL" sz="20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Qb</a:t>
            </a:r>
            <a:r>
              <a:rPr lang="pl-PL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4D58E3D-7B37-9C22-FD4F-B22F11C5C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505" y="2592473"/>
            <a:ext cx="2402498" cy="2386692"/>
          </a:xfrm>
          <a:prstGeom prst="round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511EB822-A572-ABFC-276D-DE50307FBA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6697" y="2602525"/>
            <a:ext cx="2370050" cy="2374040"/>
          </a:xfrm>
          <a:prstGeom prst="roundRect">
            <a:avLst/>
          </a:prstGeom>
        </p:spPr>
      </p:pic>
      <p:sp>
        <p:nvSpPr>
          <p:cNvPr id="11" name="Tytuł 5">
            <a:extLst>
              <a:ext uri="{FF2B5EF4-FFF2-40B4-BE49-F238E27FC236}">
                <a16:creationId xmlns:a16="http://schemas.microsoft.com/office/drawing/2014/main" id="{06F94C8C-2597-74ED-131E-136F5752961E}"/>
              </a:ext>
            </a:extLst>
          </p:cNvPr>
          <p:cNvSpPr txBox="1">
            <a:spLocks/>
          </p:cNvSpPr>
          <p:nvPr/>
        </p:nvSpPr>
        <p:spPr>
          <a:xfrm>
            <a:off x="1243484" y="5121349"/>
            <a:ext cx="2564841" cy="5375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 </a:t>
            </a:r>
            <a:r>
              <a:rPr lang="pl-PL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Adekwatna dializa</a:t>
            </a:r>
          </a:p>
        </p:txBody>
      </p:sp>
      <p:sp>
        <p:nvSpPr>
          <p:cNvPr id="12" name="Tytuł 5">
            <a:extLst>
              <a:ext uri="{FF2B5EF4-FFF2-40B4-BE49-F238E27FC236}">
                <a16:creationId xmlns:a16="http://schemas.microsoft.com/office/drawing/2014/main" id="{34CB4A7B-DEA3-7735-0687-7592B498BE49}"/>
              </a:ext>
            </a:extLst>
          </p:cNvPr>
          <p:cNvSpPr txBox="1">
            <a:spLocks/>
          </p:cNvSpPr>
          <p:nvPr/>
        </p:nvSpPr>
        <p:spPr>
          <a:xfrm>
            <a:off x="5485563" y="5102926"/>
            <a:ext cx="2564841" cy="5375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 </a:t>
            </a:r>
            <a:r>
              <a:rPr lang="pl-PL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Zlecony czas</a:t>
            </a:r>
          </a:p>
        </p:txBody>
      </p:sp>
      <p:sp>
        <p:nvSpPr>
          <p:cNvPr id="13" name="Tytuł 5">
            <a:extLst>
              <a:ext uri="{FF2B5EF4-FFF2-40B4-BE49-F238E27FC236}">
                <a16:creationId xmlns:a16="http://schemas.microsoft.com/office/drawing/2014/main" id="{C6E54589-8628-66A8-2191-A609D0662D57}"/>
              </a:ext>
            </a:extLst>
          </p:cNvPr>
          <p:cNvSpPr txBox="1">
            <a:spLocks/>
          </p:cNvSpPr>
          <p:nvPr/>
        </p:nvSpPr>
        <p:spPr>
          <a:xfrm>
            <a:off x="8851762" y="2349677"/>
            <a:ext cx="2985198" cy="23027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2900" b="1" dirty="0">
                <a:solidFill>
                  <a:schemeClr val="bg1"/>
                </a:solidFill>
                <a:latin typeface="Bree Davita" panose="02000806000000020004" pitchFamily="50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HD, zwykle to: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Qb</a:t>
            </a:r>
            <a:r>
              <a:rPr lang="pl-PL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 ≥ 300ml/min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TT 4h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KT/V ≥1.2 (1.3)</a:t>
            </a:r>
          </a:p>
        </p:txBody>
      </p:sp>
      <p:sp>
        <p:nvSpPr>
          <p:cNvPr id="14" name="Tytuł 5">
            <a:extLst>
              <a:ext uri="{FF2B5EF4-FFF2-40B4-BE49-F238E27FC236}">
                <a16:creationId xmlns:a16="http://schemas.microsoft.com/office/drawing/2014/main" id="{AAC960E8-9118-C5D8-768B-4E2E0F4C8A72}"/>
              </a:ext>
            </a:extLst>
          </p:cNvPr>
          <p:cNvSpPr txBox="1">
            <a:spLocks/>
          </p:cNvSpPr>
          <p:nvPr/>
        </p:nvSpPr>
        <p:spPr>
          <a:xfrm>
            <a:off x="6934201" y="4471554"/>
            <a:ext cx="2564841" cy="5375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b="1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4h</a:t>
            </a:r>
            <a:endParaRPr lang="pl-PL" sz="2000" b="1" dirty="0">
              <a:solidFill>
                <a:srgbClr val="28376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356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Po co dostęp naczyniowy do dializ?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226926" y="3190389"/>
            <a:ext cx="10896599" cy="182373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9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Bez dostępu naczyniowego nie da się wykonać zabiegu dializy.</a:t>
            </a:r>
          </a:p>
          <a:p>
            <a:endParaRPr lang="pl-PL" sz="20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0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Czego oczekujemy po D4?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216878" y="1783620"/>
            <a:ext cx="11975122" cy="27381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1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2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Optymalny jego rodzaj (cewnik jest ostatecznością)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Funkcjonujący D a-v (pierwotnie drożna AVF/AVG)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Bez powikłań (krwawienie, zakażenie, inne)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Trwale funkcjonujący i klinicznie użyteczny D4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Wolny od powikłań (nieinfekcyjnych/ infekcyjnych)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1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50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544715" y="1802168"/>
            <a:ext cx="8948691" cy="39061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Rodzaje dostępów dializacyjnych?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3D80091B-BFE4-9D57-ACC4-7B6E178A4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033" y="2057654"/>
            <a:ext cx="8187000" cy="2719184"/>
          </a:xfrm>
          <a:prstGeom prst="roundRect">
            <a:avLst/>
          </a:prstGeom>
        </p:spPr>
      </p:pic>
      <p:sp>
        <p:nvSpPr>
          <p:cNvPr id="10" name="Tytuł 5">
            <a:extLst>
              <a:ext uri="{FF2B5EF4-FFF2-40B4-BE49-F238E27FC236}">
                <a16:creationId xmlns:a16="http://schemas.microsoft.com/office/drawing/2014/main" id="{C3F58795-FEBB-0128-498C-D589A738FC71}"/>
              </a:ext>
            </a:extLst>
          </p:cNvPr>
          <p:cNvSpPr txBox="1">
            <a:spLocks/>
          </p:cNvSpPr>
          <p:nvPr/>
        </p:nvSpPr>
        <p:spPr>
          <a:xfrm>
            <a:off x="2095741" y="4952672"/>
            <a:ext cx="2227686" cy="5375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>
                <a:solidFill>
                  <a:srgbClr val="00B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przetoka t-ż (AVF)</a:t>
            </a:r>
          </a:p>
        </p:txBody>
      </p:sp>
      <p:sp>
        <p:nvSpPr>
          <p:cNvPr id="11" name="Tytuł 5">
            <a:extLst>
              <a:ext uri="{FF2B5EF4-FFF2-40B4-BE49-F238E27FC236}">
                <a16:creationId xmlns:a16="http://schemas.microsoft.com/office/drawing/2014/main" id="{63B7E50D-D78E-40F3-E4EC-11480C7C0F9B}"/>
              </a:ext>
            </a:extLst>
          </p:cNvPr>
          <p:cNvSpPr txBox="1">
            <a:spLocks/>
          </p:cNvSpPr>
          <p:nvPr/>
        </p:nvSpPr>
        <p:spPr>
          <a:xfrm>
            <a:off x="5133383" y="4954152"/>
            <a:ext cx="1587014" cy="8340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dirty="0">
                <a:solidFill>
                  <a:srgbClr val="00B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przetoka t-ż z protezy</a:t>
            </a:r>
          </a:p>
        </p:txBody>
      </p:sp>
      <p:sp>
        <p:nvSpPr>
          <p:cNvPr id="12" name="Tytuł 5">
            <a:extLst>
              <a:ext uri="{FF2B5EF4-FFF2-40B4-BE49-F238E27FC236}">
                <a16:creationId xmlns:a16="http://schemas.microsoft.com/office/drawing/2014/main" id="{3D81500C-8C05-449B-13E5-9163B448A789}"/>
              </a:ext>
            </a:extLst>
          </p:cNvPr>
          <p:cNvSpPr txBox="1">
            <a:spLocks/>
          </p:cNvSpPr>
          <p:nvPr/>
        </p:nvSpPr>
        <p:spPr>
          <a:xfrm>
            <a:off x="7352800" y="4963028"/>
            <a:ext cx="2661211" cy="70980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cewnik dializacyjny (CVC)</a:t>
            </a:r>
          </a:p>
        </p:txBody>
      </p:sp>
    </p:spTree>
    <p:extLst>
      <p:ext uri="{BB962C8B-B14F-4D97-AF65-F5344CB8AC3E}">
        <p14:creationId xmlns:p14="http://schemas.microsoft.com/office/powerpoint/2010/main" val="3185838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28" y="787673"/>
            <a:ext cx="11184442" cy="1289701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Dostęp naczyniowy – co mówią zalecenia (Polskie Tow. Nefrolog.)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234632" y="2502711"/>
            <a:ext cx="10406697" cy="27381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Naturalna przetoka tętniczo-żylna (AVF) jest preferowanym rodzajem dostępu naczyniowego u pacjentów leczonych hemodializą w programie przewlekłym.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20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762" y="397055"/>
            <a:ext cx="8421600" cy="12897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AVF przetoka t-ż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A65756A4-7FE2-D784-FBA0-732BA9C453FE}"/>
              </a:ext>
            </a:extLst>
          </p:cNvPr>
          <p:cNvSpPr/>
          <p:nvPr/>
        </p:nvSpPr>
        <p:spPr>
          <a:xfrm>
            <a:off x="1766658" y="1988599"/>
            <a:ext cx="4048216" cy="28674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72AFD58E-8D0E-55F7-2002-133037A05144}"/>
              </a:ext>
            </a:extLst>
          </p:cNvPr>
          <p:cNvSpPr/>
          <p:nvPr/>
        </p:nvSpPr>
        <p:spPr>
          <a:xfrm>
            <a:off x="6366770" y="1990078"/>
            <a:ext cx="4048216" cy="28674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5">
            <a:extLst>
              <a:ext uri="{FF2B5EF4-FFF2-40B4-BE49-F238E27FC236}">
                <a16:creationId xmlns:a16="http://schemas.microsoft.com/office/drawing/2014/main" id="{2AE91690-BA6E-68CA-47B9-BBBB04EF9390}"/>
              </a:ext>
            </a:extLst>
          </p:cNvPr>
          <p:cNvSpPr txBox="1">
            <a:spLocks/>
          </p:cNvSpPr>
          <p:nvPr/>
        </p:nvSpPr>
        <p:spPr>
          <a:xfrm>
            <a:off x="3245139" y="1935333"/>
            <a:ext cx="1406760" cy="711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Bree Davita" panose="02000806000000020004" pitchFamily="50" charset="0"/>
              </a:rPr>
              <a:t>Zalety</a:t>
            </a:r>
          </a:p>
        </p:txBody>
      </p:sp>
      <p:sp>
        <p:nvSpPr>
          <p:cNvPr id="10" name="Tytuł 5">
            <a:extLst>
              <a:ext uri="{FF2B5EF4-FFF2-40B4-BE49-F238E27FC236}">
                <a16:creationId xmlns:a16="http://schemas.microsoft.com/office/drawing/2014/main" id="{7667C3BD-6653-FB90-042F-55F1B35D770C}"/>
              </a:ext>
            </a:extLst>
          </p:cNvPr>
          <p:cNvSpPr txBox="1">
            <a:spLocks/>
          </p:cNvSpPr>
          <p:nvPr/>
        </p:nvSpPr>
        <p:spPr>
          <a:xfrm>
            <a:off x="7871885" y="1963446"/>
            <a:ext cx="1406760" cy="711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Bree Davita" panose="02000806000000020004" pitchFamily="50" charset="0"/>
              </a:rPr>
              <a:t>Wady</a:t>
            </a:r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2370338" y="2539013"/>
            <a:ext cx="3213717" cy="20093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długotrwała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bezpieczna (infekcje), bezproblemowa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lepsza jakość życia</a:t>
            </a:r>
          </a:p>
        </p:txBody>
      </p:sp>
      <p:sp>
        <p:nvSpPr>
          <p:cNvPr id="11" name="Tytuł 5">
            <a:extLst>
              <a:ext uri="{FF2B5EF4-FFF2-40B4-BE49-F238E27FC236}">
                <a16:creationId xmlns:a16="http://schemas.microsoft.com/office/drawing/2014/main" id="{D9C3C92B-FFFE-A3CB-D6A5-F7CD1E28211A}"/>
              </a:ext>
            </a:extLst>
          </p:cNvPr>
          <p:cNvSpPr txBox="1">
            <a:spLocks/>
          </p:cNvSpPr>
          <p:nvPr/>
        </p:nvSpPr>
        <p:spPr>
          <a:xfrm>
            <a:off x="6775142" y="2593759"/>
            <a:ext cx="3213717" cy="20093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pierwotne niepowodzenie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dojrzewanie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zakrzep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tętniak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estetyka</a:t>
            </a:r>
          </a:p>
        </p:txBody>
      </p:sp>
    </p:spTree>
    <p:extLst>
      <p:ext uri="{BB962C8B-B14F-4D97-AF65-F5344CB8AC3E}">
        <p14:creationId xmlns:p14="http://schemas.microsoft.com/office/powerpoint/2010/main" val="1765253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642369" y="887767"/>
            <a:ext cx="8913181" cy="49981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5296DB99-3E52-1683-78B7-36C78F125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841731" y="-896625"/>
            <a:ext cx="4522348" cy="853039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642369" y="949911"/>
            <a:ext cx="8913181" cy="49359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2" name="Symbol zastępczy zawartości 3">
            <a:extLst>
              <a:ext uri="{FF2B5EF4-FFF2-40B4-BE49-F238E27FC236}">
                <a16:creationId xmlns:a16="http://schemas.microsoft.com/office/drawing/2014/main" id="{BF3A08EA-67BD-3CA0-D0FF-0D670A008A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50" r="22856"/>
          <a:stretch/>
        </p:blipFill>
        <p:spPr>
          <a:xfrm rot="16200000">
            <a:off x="3922186" y="-794615"/>
            <a:ext cx="4343012" cy="840881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04679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762" y="397055"/>
            <a:ext cx="8421600" cy="12897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AVG proteza t-ż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A65756A4-7FE2-D784-FBA0-732BA9C453FE}"/>
              </a:ext>
            </a:extLst>
          </p:cNvPr>
          <p:cNvSpPr/>
          <p:nvPr/>
        </p:nvSpPr>
        <p:spPr>
          <a:xfrm>
            <a:off x="1766658" y="1988599"/>
            <a:ext cx="4048216" cy="28674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72AFD58E-8D0E-55F7-2002-133037A05144}"/>
              </a:ext>
            </a:extLst>
          </p:cNvPr>
          <p:cNvSpPr/>
          <p:nvPr/>
        </p:nvSpPr>
        <p:spPr>
          <a:xfrm>
            <a:off x="6366770" y="1990078"/>
            <a:ext cx="4048216" cy="28674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5">
            <a:extLst>
              <a:ext uri="{FF2B5EF4-FFF2-40B4-BE49-F238E27FC236}">
                <a16:creationId xmlns:a16="http://schemas.microsoft.com/office/drawing/2014/main" id="{2AE91690-BA6E-68CA-47B9-BBBB04EF9390}"/>
              </a:ext>
            </a:extLst>
          </p:cNvPr>
          <p:cNvSpPr txBox="1">
            <a:spLocks/>
          </p:cNvSpPr>
          <p:nvPr/>
        </p:nvSpPr>
        <p:spPr>
          <a:xfrm>
            <a:off x="3245139" y="1935333"/>
            <a:ext cx="1406760" cy="711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Bree Davita" panose="02000806000000020004" pitchFamily="50" charset="0"/>
              </a:rPr>
              <a:t>Zalety</a:t>
            </a:r>
          </a:p>
        </p:txBody>
      </p:sp>
      <p:sp>
        <p:nvSpPr>
          <p:cNvPr id="10" name="Tytuł 5">
            <a:extLst>
              <a:ext uri="{FF2B5EF4-FFF2-40B4-BE49-F238E27FC236}">
                <a16:creationId xmlns:a16="http://schemas.microsoft.com/office/drawing/2014/main" id="{7667C3BD-6653-FB90-042F-55F1B35D770C}"/>
              </a:ext>
            </a:extLst>
          </p:cNvPr>
          <p:cNvSpPr txBox="1">
            <a:spLocks/>
          </p:cNvSpPr>
          <p:nvPr/>
        </p:nvSpPr>
        <p:spPr>
          <a:xfrm>
            <a:off x="7871885" y="1963446"/>
            <a:ext cx="1406760" cy="711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Bree Davita" panose="02000806000000020004" pitchFamily="50" charset="0"/>
              </a:rPr>
              <a:t>Wady</a:t>
            </a:r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2148397" y="2556769"/>
            <a:ext cx="3213717" cy="20093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mniejszy % I</a:t>
            </a:r>
            <a:r>
              <a:rPr lang="pl-PL" sz="1800" baseline="30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niepowodzenia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wcześniejsze użycie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różne rodzaje, </a:t>
            </a:r>
            <a:r>
              <a:rPr lang="pl-PL" sz="18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pozaanatomiczne</a:t>
            </a: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lokalizacje</a:t>
            </a:r>
          </a:p>
        </p:txBody>
      </p:sp>
      <p:sp>
        <p:nvSpPr>
          <p:cNvPr id="11" name="Tytuł 5">
            <a:extLst>
              <a:ext uri="{FF2B5EF4-FFF2-40B4-BE49-F238E27FC236}">
                <a16:creationId xmlns:a16="http://schemas.microsoft.com/office/drawing/2014/main" id="{D9C3C92B-FFFE-A3CB-D6A5-F7CD1E28211A}"/>
              </a:ext>
            </a:extLst>
          </p:cNvPr>
          <p:cNvSpPr txBox="1">
            <a:spLocks/>
          </p:cNvSpPr>
          <p:nvPr/>
        </p:nvSpPr>
        <p:spPr>
          <a:xfrm>
            <a:off x="6899429" y="2593759"/>
            <a:ext cx="3213717" cy="20093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zakrzepy/ zwężenia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może wymagać interwencji naprawczej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krótsze skumulowane „funkcjonowanie”</a:t>
            </a:r>
          </a:p>
        </p:txBody>
      </p:sp>
    </p:spTree>
    <p:extLst>
      <p:ext uri="{BB962C8B-B14F-4D97-AF65-F5344CB8AC3E}">
        <p14:creationId xmlns:p14="http://schemas.microsoft.com/office/powerpoint/2010/main" val="3260203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762" y="397055"/>
            <a:ext cx="8421600" cy="12897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CVC cewnik dializacyjny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A65756A4-7FE2-D784-FBA0-732BA9C453FE}"/>
              </a:ext>
            </a:extLst>
          </p:cNvPr>
          <p:cNvSpPr/>
          <p:nvPr/>
        </p:nvSpPr>
        <p:spPr>
          <a:xfrm>
            <a:off x="1766658" y="1988599"/>
            <a:ext cx="4048216" cy="37730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72AFD58E-8D0E-55F7-2002-133037A05144}"/>
              </a:ext>
            </a:extLst>
          </p:cNvPr>
          <p:cNvSpPr/>
          <p:nvPr/>
        </p:nvSpPr>
        <p:spPr>
          <a:xfrm>
            <a:off x="6366770" y="1990078"/>
            <a:ext cx="4048216" cy="38425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5">
            <a:extLst>
              <a:ext uri="{FF2B5EF4-FFF2-40B4-BE49-F238E27FC236}">
                <a16:creationId xmlns:a16="http://schemas.microsoft.com/office/drawing/2014/main" id="{2AE91690-BA6E-68CA-47B9-BBBB04EF9390}"/>
              </a:ext>
            </a:extLst>
          </p:cNvPr>
          <p:cNvSpPr txBox="1">
            <a:spLocks/>
          </p:cNvSpPr>
          <p:nvPr/>
        </p:nvSpPr>
        <p:spPr>
          <a:xfrm>
            <a:off x="3245139" y="1935333"/>
            <a:ext cx="1406760" cy="711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Bree Davita" panose="02000806000000020004" pitchFamily="50" charset="0"/>
              </a:rPr>
              <a:t>Zalety</a:t>
            </a:r>
          </a:p>
        </p:txBody>
      </p:sp>
      <p:sp>
        <p:nvSpPr>
          <p:cNvPr id="10" name="Tytuł 5">
            <a:extLst>
              <a:ext uri="{FF2B5EF4-FFF2-40B4-BE49-F238E27FC236}">
                <a16:creationId xmlns:a16="http://schemas.microsoft.com/office/drawing/2014/main" id="{7667C3BD-6653-FB90-042F-55F1B35D770C}"/>
              </a:ext>
            </a:extLst>
          </p:cNvPr>
          <p:cNvSpPr txBox="1">
            <a:spLocks/>
          </p:cNvSpPr>
          <p:nvPr/>
        </p:nvSpPr>
        <p:spPr>
          <a:xfrm>
            <a:off x="7871885" y="1963446"/>
            <a:ext cx="1406760" cy="711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Bree Davita" panose="02000806000000020004" pitchFamily="50" charset="0"/>
              </a:rPr>
              <a:t>Wady</a:t>
            </a:r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2166153" y="2947386"/>
            <a:ext cx="3213717" cy="20093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łatwe wszczepienie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natychmiastowe użycie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„</a:t>
            </a:r>
            <a:r>
              <a:rPr lang="pl-PL" sz="18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bezbólowe</a:t>
            </a: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”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estetyka (może być schowany ale nie zawsze)</a:t>
            </a:r>
          </a:p>
        </p:txBody>
      </p:sp>
      <p:sp>
        <p:nvSpPr>
          <p:cNvPr id="11" name="Tytuł 5">
            <a:extLst>
              <a:ext uri="{FF2B5EF4-FFF2-40B4-BE49-F238E27FC236}">
                <a16:creationId xmlns:a16="http://schemas.microsoft.com/office/drawing/2014/main" id="{D9C3C92B-FFFE-A3CB-D6A5-F7CD1E28211A}"/>
              </a:ext>
            </a:extLst>
          </p:cNvPr>
          <p:cNvSpPr txBox="1">
            <a:spLocks/>
          </p:cNvSpPr>
          <p:nvPr/>
        </p:nvSpPr>
        <p:spPr>
          <a:xfrm>
            <a:off x="6899429" y="2593759"/>
            <a:ext cx="3213717" cy="309682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największe ryzyko powikłań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hospitalizacje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nieadekwatna dializa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niższa jakość życia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wczesne/późne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infekcyjne/nieinfekcyjne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estetyka (może być schowany ale nie zawsze)</a:t>
            </a:r>
          </a:p>
        </p:txBody>
      </p:sp>
    </p:spTree>
    <p:extLst>
      <p:ext uri="{BB962C8B-B14F-4D97-AF65-F5344CB8AC3E}">
        <p14:creationId xmlns:p14="http://schemas.microsoft.com/office/powerpoint/2010/main" val="1485585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544715" y="1802168"/>
            <a:ext cx="8948691" cy="39061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Cewniki dializacyjne (CVC)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9C3AA7EB-F7F8-D4B3-F380-3E8F408EE7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871" b="7904"/>
          <a:stretch/>
        </p:blipFill>
        <p:spPr>
          <a:xfrm>
            <a:off x="3024723" y="1899820"/>
            <a:ext cx="6509896" cy="3383224"/>
          </a:xfrm>
          <a:prstGeom prst="rect">
            <a:avLst/>
          </a:prstGeom>
        </p:spPr>
      </p:pic>
      <p:sp>
        <p:nvSpPr>
          <p:cNvPr id="11" name="Tytuł 5">
            <a:extLst>
              <a:ext uri="{FF2B5EF4-FFF2-40B4-BE49-F238E27FC236}">
                <a16:creationId xmlns:a16="http://schemas.microsoft.com/office/drawing/2014/main" id="{63B7E50D-D78E-40F3-E4EC-11480C7C0F9B}"/>
              </a:ext>
            </a:extLst>
          </p:cNvPr>
          <p:cNvSpPr txBox="1">
            <a:spLocks/>
          </p:cNvSpPr>
          <p:nvPr/>
        </p:nvSpPr>
        <p:spPr>
          <a:xfrm>
            <a:off x="4165717" y="4900887"/>
            <a:ext cx="3833064" cy="8340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ostry, czasowy, </a:t>
            </a:r>
            <a:r>
              <a:rPr lang="pl-PL" sz="20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nietunelizowany</a:t>
            </a: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 (NT-CVC)</a:t>
            </a:r>
          </a:p>
        </p:txBody>
      </p:sp>
    </p:spTree>
    <p:extLst>
      <p:ext uri="{BB962C8B-B14F-4D97-AF65-F5344CB8AC3E}">
        <p14:creationId xmlns:p14="http://schemas.microsoft.com/office/powerpoint/2010/main" val="1586734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544715" y="1802168"/>
            <a:ext cx="8948691" cy="39061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Cewniki dializacyjne (CVC)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sp>
        <p:nvSpPr>
          <p:cNvPr id="11" name="Tytuł 5">
            <a:extLst>
              <a:ext uri="{FF2B5EF4-FFF2-40B4-BE49-F238E27FC236}">
                <a16:creationId xmlns:a16="http://schemas.microsoft.com/office/drawing/2014/main" id="{63B7E50D-D78E-40F3-E4EC-11480C7C0F9B}"/>
              </a:ext>
            </a:extLst>
          </p:cNvPr>
          <p:cNvSpPr txBox="1">
            <a:spLocks/>
          </p:cNvSpPr>
          <p:nvPr/>
        </p:nvSpPr>
        <p:spPr>
          <a:xfrm>
            <a:off x="4245616" y="4900887"/>
            <a:ext cx="3682143" cy="8340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 permanentny, </a:t>
            </a:r>
            <a:r>
              <a:rPr lang="pl-PL" sz="20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tunelizowany</a:t>
            </a: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, (T-CVC)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61CB5B55-FFF2-1059-D35B-F3E8C5852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38845">
            <a:off x="3268894" y="1336851"/>
            <a:ext cx="5308996" cy="37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8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2237173" y="798989"/>
            <a:ext cx="7448365" cy="52023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78648121-5405-780B-BAA5-C67064748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484991" y="-188047"/>
            <a:ext cx="4925298" cy="715156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2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544715" y="1606857"/>
            <a:ext cx="8948691" cy="445659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Jak osiągnąć D4?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grpSp>
        <p:nvGrpSpPr>
          <p:cNvPr id="13" name="Grupa 12">
            <a:extLst>
              <a:ext uri="{FF2B5EF4-FFF2-40B4-BE49-F238E27FC236}">
                <a16:creationId xmlns:a16="http://schemas.microsoft.com/office/drawing/2014/main" id="{3D2866D1-C655-65F8-FFCB-997CB3800C4F}"/>
              </a:ext>
            </a:extLst>
          </p:cNvPr>
          <p:cNvGrpSpPr/>
          <p:nvPr/>
        </p:nvGrpSpPr>
        <p:grpSpPr>
          <a:xfrm>
            <a:off x="2432073" y="1945004"/>
            <a:ext cx="7342242" cy="2837017"/>
            <a:chOff x="2396562" y="2264599"/>
            <a:chExt cx="7342242" cy="2837017"/>
          </a:xfrm>
        </p:grpSpPr>
        <p:pic>
          <p:nvPicPr>
            <p:cNvPr id="2" name="Picture 3">
              <a:extLst>
                <a:ext uri="{FF2B5EF4-FFF2-40B4-BE49-F238E27FC236}">
                  <a16:creationId xmlns:a16="http://schemas.microsoft.com/office/drawing/2014/main" id="{4E467092-6C2A-385D-4BCE-6778A8942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396562" y="2264599"/>
              <a:ext cx="7342242" cy="2837017"/>
            </a:xfrm>
            <a:prstGeom prst="rect">
              <a:avLst/>
            </a:prstGeom>
          </p:spPr>
        </p:pic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30653FA8-B493-565A-F9B0-8DC79DCDB7FF}"/>
                </a:ext>
              </a:extLst>
            </p:cNvPr>
            <p:cNvSpPr/>
            <p:nvPr/>
          </p:nvSpPr>
          <p:spPr>
            <a:xfrm>
              <a:off x="7106303" y="4250958"/>
              <a:ext cx="165866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SNN-HD</a:t>
              </a:r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8C4B2D84-3891-B042-03B7-A1C3AF58A5F7}"/>
                </a:ext>
              </a:extLst>
            </p:cNvPr>
            <p:cNvSpPr/>
            <p:nvPr/>
          </p:nvSpPr>
          <p:spPr>
            <a:xfrm>
              <a:off x="7314204" y="2494455"/>
              <a:ext cx="223313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600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OPIEKA DIALIZACYJNA</a:t>
              </a:r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id="{E7947DEC-12A2-28DE-C884-A4685E370DC1}"/>
                </a:ext>
              </a:extLst>
            </p:cNvPr>
            <p:cNvSpPr/>
            <p:nvPr/>
          </p:nvSpPr>
          <p:spPr>
            <a:xfrm>
              <a:off x="4766058" y="3470634"/>
              <a:ext cx="30294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Wytworzenie D4</a:t>
              </a:r>
            </a:p>
          </p:txBody>
        </p:sp>
      </p:grpSp>
      <p:sp>
        <p:nvSpPr>
          <p:cNvPr id="14" name="Rectangle 6">
            <a:extLst>
              <a:ext uri="{FF2B5EF4-FFF2-40B4-BE49-F238E27FC236}">
                <a16:creationId xmlns:a16="http://schemas.microsoft.com/office/drawing/2014/main" id="{348C4682-50DB-7168-9F3B-C341318958B3}"/>
              </a:ext>
            </a:extLst>
          </p:cNvPr>
          <p:cNvSpPr/>
          <p:nvPr/>
        </p:nvSpPr>
        <p:spPr>
          <a:xfrm>
            <a:off x="2656290" y="4913457"/>
            <a:ext cx="13464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Edukacja </a:t>
            </a:r>
          </a:p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Ochrona żył</a:t>
            </a: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3D590C20-2620-C8B1-D869-7EE63160AB86}"/>
              </a:ext>
            </a:extLst>
          </p:cNvPr>
          <p:cNvSpPr/>
          <p:nvPr/>
        </p:nvSpPr>
        <p:spPr>
          <a:xfrm>
            <a:off x="3868328" y="4904579"/>
            <a:ext cx="18617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Ochrona żył</a:t>
            </a:r>
          </a:p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Konsultacja chirurga</a:t>
            </a:r>
          </a:p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Ocena naczyń</a:t>
            </a:r>
          </a:p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Zaplanowanie zabiegu</a:t>
            </a: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D059B3E9-BD5A-E8EC-774B-5DDCA3C5EECE}"/>
              </a:ext>
            </a:extLst>
          </p:cNvPr>
          <p:cNvSpPr/>
          <p:nvPr/>
        </p:nvSpPr>
        <p:spPr>
          <a:xfrm>
            <a:off x="5574945" y="4904581"/>
            <a:ext cx="15535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Ochrona żył</a:t>
            </a:r>
          </a:p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Dojrzewanie</a:t>
            </a:r>
          </a:p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Monitorowanie</a:t>
            </a:r>
          </a:p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Interwencja (</a:t>
            </a:r>
            <a:r>
              <a:rPr lang="pl-PL" sz="11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endo</a:t>
            </a:r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A1496343-A57C-8584-1925-BFFB593F487C}"/>
              </a:ext>
            </a:extLst>
          </p:cNvPr>
          <p:cNvSpPr/>
          <p:nvPr/>
        </p:nvSpPr>
        <p:spPr>
          <a:xfrm>
            <a:off x="7111879" y="4918381"/>
            <a:ext cx="22007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Ochrona żył</a:t>
            </a:r>
          </a:p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Używanie/opieka </a:t>
            </a:r>
          </a:p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Monitorowanie/ utrzymanie</a:t>
            </a:r>
          </a:p>
          <a:p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Interwencja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F7CB3C6D-738D-391C-1BA0-6A32DF933C4D}"/>
              </a:ext>
            </a:extLst>
          </p:cNvPr>
          <p:cNvSpPr txBox="1"/>
          <p:nvPr/>
        </p:nvSpPr>
        <p:spPr>
          <a:xfrm>
            <a:off x="2864631" y="3061060"/>
            <a:ext cx="688009" cy="486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60" b="1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HD</a:t>
            </a:r>
          </a:p>
        </p:txBody>
      </p:sp>
    </p:spTree>
    <p:extLst>
      <p:ext uri="{BB962C8B-B14F-4D97-AF65-F5344CB8AC3E}">
        <p14:creationId xmlns:p14="http://schemas.microsoft.com/office/powerpoint/2010/main" val="2153464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Ogólne zasady tworzenia dostępu t-ż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grpSp>
        <p:nvGrpSpPr>
          <p:cNvPr id="31" name="Grupa 30">
            <a:extLst>
              <a:ext uri="{FF2B5EF4-FFF2-40B4-BE49-F238E27FC236}">
                <a16:creationId xmlns:a16="http://schemas.microsoft.com/office/drawing/2014/main" id="{92254A00-4907-D964-D3C1-0954A0E23463}"/>
              </a:ext>
            </a:extLst>
          </p:cNvPr>
          <p:cNvGrpSpPr/>
          <p:nvPr/>
        </p:nvGrpSpPr>
        <p:grpSpPr>
          <a:xfrm>
            <a:off x="1038687" y="2015233"/>
            <a:ext cx="2104008" cy="852257"/>
            <a:chOff x="861134" y="2130640"/>
            <a:chExt cx="2104008" cy="852257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41F390F5-258C-09E6-CC3A-01481E87134E}"/>
                </a:ext>
              </a:extLst>
            </p:cNvPr>
            <p:cNvSpPr/>
            <p:nvPr/>
          </p:nvSpPr>
          <p:spPr>
            <a:xfrm>
              <a:off x="861134" y="2130640"/>
              <a:ext cx="2104008" cy="85225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348C4682-50DB-7168-9F3B-C341318958B3}"/>
                </a:ext>
              </a:extLst>
            </p:cNvPr>
            <p:cNvSpPr/>
            <p:nvPr/>
          </p:nvSpPr>
          <p:spPr>
            <a:xfrm>
              <a:off x="996166" y="2259034"/>
              <a:ext cx="17647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Kończyna górna niedominująca</a:t>
              </a:r>
            </a:p>
          </p:txBody>
        </p:sp>
      </p:grp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578016AE-AA34-D27D-2C8C-C4642983CAC6}"/>
              </a:ext>
            </a:extLst>
          </p:cNvPr>
          <p:cNvSpPr/>
          <p:nvPr/>
        </p:nvSpPr>
        <p:spPr>
          <a:xfrm>
            <a:off x="1040167" y="3454896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8DB4DE6-98F0-B004-C7F6-0017A027B634}"/>
              </a:ext>
            </a:extLst>
          </p:cNvPr>
          <p:cNvSpPr/>
          <p:nvPr/>
        </p:nvSpPr>
        <p:spPr>
          <a:xfrm>
            <a:off x="1148565" y="3609923"/>
            <a:ext cx="1764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Dystalnie</a:t>
            </a:r>
            <a:endParaRPr lang="pl-PL" sz="1600" dirty="0">
              <a:solidFill>
                <a:srgbClr val="28376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Proksymalnie</a:t>
            </a:r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8AE7E51E-7360-BB61-EE86-FFFBED466EE4}"/>
              </a:ext>
            </a:extLst>
          </p:cNvPr>
          <p:cNvGrpSpPr/>
          <p:nvPr/>
        </p:nvGrpSpPr>
        <p:grpSpPr>
          <a:xfrm>
            <a:off x="1031289" y="4901955"/>
            <a:ext cx="2104008" cy="852257"/>
            <a:chOff x="889246" y="4946341"/>
            <a:chExt cx="2104008" cy="852257"/>
          </a:xfrm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00A8EA18-8961-AC7A-048E-8DC2E5830C32}"/>
                </a:ext>
              </a:extLst>
            </p:cNvPr>
            <p:cNvSpPr/>
            <p:nvPr/>
          </p:nvSpPr>
          <p:spPr>
            <a:xfrm>
              <a:off x="889246" y="4946341"/>
              <a:ext cx="2104008" cy="85225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Rectangle 6">
              <a:extLst>
                <a:ext uri="{FF2B5EF4-FFF2-40B4-BE49-F238E27FC236}">
                  <a16:creationId xmlns:a16="http://schemas.microsoft.com/office/drawing/2014/main" id="{81284B9F-C61B-0898-63AC-4A65735A32C6}"/>
                </a:ext>
              </a:extLst>
            </p:cNvPr>
            <p:cNvSpPr/>
            <p:nvPr/>
          </p:nvSpPr>
          <p:spPr>
            <a:xfrm>
              <a:off x="1104177" y="5216778"/>
              <a:ext cx="176479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Żyła własna</a:t>
              </a:r>
            </a:p>
          </p:txBody>
        </p:sp>
      </p:grp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0B3301B2-5795-BD98-DC67-09C52E6C3265}"/>
              </a:ext>
            </a:extLst>
          </p:cNvPr>
          <p:cNvSpPr/>
          <p:nvPr/>
        </p:nvSpPr>
        <p:spPr>
          <a:xfrm>
            <a:off x="4662257" y="2016712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55243103-550B-0C66-584C-E14B03D96C76}"/>
              </a:ext>
            </a:extLst>
          </p:cNvPr>
          <p:cNvSpPr/>
          <p:nvPr/>
        </p:nvSpPr>
        <p:spPr>
          <a:xfrm>
            <a:off x="4779534" y="2127351"/>
            <a:ext cx="1764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Kończyna górna dominująca</a:t>
            </a:r>
          </a:p>
        </p:txBody>
      </p:sp>
      <p:sp>
        <p:nvSpPr>
          <p:cNvPr id="23" name="Prostokąt: zaokrąglone rogi 22">
            <a:extLst>
              <a:ext uri="{FF2B5EF4-FFF2-40B4-BE49-F238E27FC236}">
                <a16:creationId xmlns:a16="http://schemas.microsoft.com/office/drawing/2014/main" id="{AA136903-68EB-CA07-9F61-84A4E4A0F649}"/>
              </a:ext>
            </a:extLst>
          </p:cNvPr>
          <p:cNvSpPr/>
          <p:nvPr/>
        </p:nvSpPr>
        <p:spPr>
          <a:xfrm>
            <a:off x="4653379" y="3446018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: zaokrąglone rogi 24">
            <a:extLst>
              <a:ext uri="{FF2B5EF4-FFF2-40B4-BE49-F238E27FC236}">
                <a16:creationId xmlns:a16="http://schemas.microsoft.com/office/drawing/2014/main" id="{D3F8FEDA-D588-D076-9BCA-B3450410F254}"/>
              </a:ext>
            </a:extLst>
          </p:cNvPr>
          <p:cNvSpPr/>
          <p:nvPr/>
        </p:nvSpPr>
        <p:spPr>
          <a:xfrm>
            <a:off x="4653379" y="4893076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93AA51FA-F4FF-886A-90CA-D63B930F2BCE}"/>
              </a:ext>
            </a:extLst>
          </p:cNvPr>
          <p:cNvSpPr/>
          <p:nvPr/>
        </p:nvSpPr>
        <p:spPr>
          <a:xfrm>
            <a:off x="4754378" y="3575892"/>
            <a:ext cx="1764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Dystalnie</a:t>
            </a:r>
            <a:endParaRPr lang="pl-PL" sz="1600" dirty="0">
              <a:solidFill>
                <a:srgbClr val="28376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Proksymalnie</a:t>
            </a: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02E021E0-851C-834A-5921-6279890BF366}"/>
              </a:ext>
            </a:extLst>
          </p:cNvPr>
          <p:cNvSpPr/>
          <p:nvPr/>
        </p:nvSpPr>
        <p:spPr>
          <a:xfrm>
            <a:off x="4843156" y="5129483"/>
            <a:ext cx="17647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Żyła własna</a:t>
            </a:r>
          </a:p>
        </p:txBody>
      </p: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E5CD035B-4375-DC34-55E0-8C4CED784B34}"/>
              </a:ext>
            </a:extLst>
          </p:cNvPr>
          <p:cNvCxnSpPr/>
          <p:nvPr/>
        </p:nvCxnSpPr>
        <p:spPr>
          <a:xfrm>
            <a:off x="2095130" y="2956267"/>
            <a:ext cx="0" cy="41725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54ED7A99-B22C-A878-7296-0A47E46EC248}"/>
              </a:ext>
            </a:extLst>
          </p:cNvPr>
          <p:cNvCxnSpPr/>
          <p:nvPr/>
        </p:nvCxnSpPr>
        <p:spPr>
          <a:xfrm>
            <a:off x="2061099" y="4404807"/>
            <a:ext cx="0" cy="41725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011FBD14-1B53-D4C1-4B13-7D6642240D75}"/>
              </a:ext>
            </a:extLst>
          </p:cNvPr>
          <p:cNvCxnSpPr/>
          <p:nvPr/>
        </p:nvCxnSpPr>
        <p:spPr>
          <a:xfrm>
            <a:off x="5763087" y="2939991"/>
            <a:ext cx="0" cy="41725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11234215-F7E7-B9D4-1057-851842FC61F5}"/>
              </a:ext>
            </a:extLst>
          </p:cNvPr>
          <p:cNvCxnSpPr/>
          <p:nvPr/>
        </p:nvCxnSpPr>
        <p:spPr>
          <a:xfrm>
            <a:off x="5754210" y="4395929"/>
            <a:ext cx="0" cy="41725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996BA177-8CE6-160E-3BA2-B1074E59290A}"/>
              </a:ext>
            </a:extLst>
          </p:cNvPr>
          <p:cNvCxnSpPr>
            <a:cxnSpLocks/>
          </p:cNvCxnSpPr>
          <p:nvPr/>
        </p:nvCxnSpPr>
        <p:spPr>
          <a:xfrm flipV="1">
            <a:off x="3346882" y="2645548"/>
            <a:ext cx="1189607" cy="250350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>
            <a:extLst>
              <a:ext uri="{FF2B5EF4-FFF2-40B4-BE49-F238E27FC236}">
                <a16:creationId xmlns:a16="http://schemas.microsoft.com/office/drawing/2014/main" id="{41308293-9A5B-815E-69E8-325E946A34F8}"/>
              </a:ext>
            </a:extLst>
          </p:cNvPr>
          <p:cNvCxnSpPr>
            <a:cxnSpLocks/>
          </p:cNvCxnSpPr>
          <p:nvPr/>
        </p:nvCxnSpPr>
        <p:spPr>
          <a:xfrm flipV="1">
            <a:off x="7014839" y="2691416"/>
            <a:ext cx="1189607" cy="250350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0E5B547A-CD63-473C-E804-28064EAE8968}"/>
              </a:ext>
            </a:extLst>
          </p:cNvPr>
          <p:cNvCxnSpPr>
            <a:cxnSpLocks/>
          </p:cNvCxnSpPr>
          <p:nvPr/>
        </p:nvCxnSpPr>
        <p:spPr>
          <a:xfrm flipH="1">
            <a:off x="2041864" y="1760740"/>
            <a:ext cx="7981026" cy="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upa 45">
            <a:extLst>
              <a:ext uri="{FF2B5EF4-FFF2-40B4-BE49-F238E27FC236}">
                <a16:creationId xmlns:a16="http://schemas.microsoft.com/office/drawing/2014/main" id="{998B588C-051F-4718-47D8-E2766660C710}"/>
              </a:ext>
            </a:extLst>
          </p:cNvPr>
          <p:cNvGrpSpPr/>
          <p:nvPr/>
        </p:nvGrpSpPr>
        <p:grpSpPr>
          <a:xfrm>
            <a:off x="8319856" y="2087732"/>
            <a:ext cx="2200184" cy="548936"/>
            <a:chOff x="-248575" y="1260627"/>
            <a:chExt cx="2200184" cy="548936"/>
          </a:xfrm>
        </p:grpSpPr>
        <p:sp>
          <p:nvSpPr>
            <p:cNvPr id="47" name="Prostokąt: zaokrąglone rogi 46">
              <a:extLst>
                <a:ext uri="{FF2B5EF4-FFF2-40B4-BE49-F238E27FC236}">
                  <a16:creationId xmlns:a16="http://schemas.microsoft.com/office/drawing/2014/main" id="{F09A954C-1BD9-1B3E-D30A-E15D99B264FE}"/>
                </a:ext>
              </a:extLst>
            </p:cNvPr>
            <p:cNvSpPr/>
            <p:nvPr/>
          </p:nvSpPr>
          <p:spPr>
            <a:xfrm>
              <a:off x="-248575" y="1260627"/>
              <a:ext cx="2104008" cy="5489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8" name="Rectangle 6">
              <a:extLst>
                <a:ext uri="{FF2B5EF4-FFF2-40B4-BE49-F238E27FC236}">
                  <a16:creationId xmlns:a16="http://schemas.microsoft.com/office/drawing/2014/main" id="{E1BFAFA3-EBD6-5F2C-8A20-4DBAFC7AD446}"/>
                </a:ext>
              </a:extLst>
            </p:cNvPr>
            <p:cNvSpPr/>
            <p:nvPr/>
          </p:nvSpPr>
          <p:spPr>
            <a:xfrm>
              <a:off x="-86909" y="1371267"/>
              <a:ext cx="203851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D20F55"/>
                  </a:solidFill>
                  <a:latin typeface="Bree Davita" panose="02000806000000020004" pitchFamily="50" charset="0"/>
                  <a:ea typeface="Lato" panose="020F0502020204030203" pitchFamily="34" charset="0"/>
                  <a:cs typeface="Lato" panose="020F0502020204030203" pitchFamily="34" charset="0"/>
                </a:rPr>
                <a:t>Proteza (np. PTFE)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5660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Ogólne zasady tworzenia dostępu t-ż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grpSp>
        <p:nvGrpSpPr>
          <p:cNvPr id="31" name="Grupa 30">
            <a:extLst>
              <a:ext uri="{FF2B5EF4-FFF2-40B4-BE49-F238E27FC236}">
                <a16:creationId xmlns:a16="http://schemas.microsoft.com/office/drawing/2014/main" id="{92254A00-4907-D964-D3C1-0954A0E23463}"/>
              </a:ext>
            </a:extLst>
          </p:cNvPr>
          <p:cNvGrpSpPr/>
          <p:nvPr/>
        </p:nvGrpSpPr>
        <p:grpSpPr>
          <a:xfrm>
            <a:off x="1038687" y="2272684"/>
            <a:ext cx="2104008" cy="852257"/>
            <a:chOff x="861134" y="2130640"/>
            <a:chExt cx="2104008" cy="852257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41F390F5-258C-09E6-CC3A-01481E87134E}"/>
                </a:ext>
              </a:extLst>
            </p:cNvPr>
            <p:cNvSpPr/>
            <p:nvPr/>
          </p:nvSpPr>
          <p:spPr>
            <a:xfrm>
              <a:off x="861134" y="2130640"/>
              <a:ext cx="2104008" cy="85225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348C4682-50DB-7168-9F3B-C341318958B3}"/>
                </a:ext>
              </a:extLst>
            </p:cNvPr>
            <p:cNvSpPr/>
            <p:nvPr/>
          </p:nvSpPr>
          <p:spPr>
            <a:xfrm>
              <a:off x="996166" y="2259034"/>
              <a:ext cx="17647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Kończyna górna niedominująca</a:t>
              </a:r>
            </a:p>
          </p:txBody>
        </p:sp>
      </p:grp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578016AE-AA34-D27D-2C8C-C4642983CAC6}"/>
              </a:ext>
            </a:extLst>
          </p:cNvPr>
          <p:cNvSpPr/>
          <p:nvPr/>
        </p:nvSpPr>
        <p:spPr>
          <a:xfrm>
            <a:off x="1040167" y="3712347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8DB4DE6-98F0-B004-C7F6-0017A027B634}"/>
              </a:ext>
            </a:extLst>
          </p:cNvPr>
          <p:cNvSpPr/>
          <p:nvPr/>
        </p:nvSpPr>
        <p:spPr>
          <a:xfrm>
            <a:off x="1148565" y="3867374"/>
            <a:ext cx="1764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Dystalnie</a:t>
            </a:r>
            <a:endParaRPr lang="pl-PL" sz="1600" dirty="0">
              <a:solidFill>
                <a:srgbClr val="28376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Proksymalnie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0B3301B2-5795-BD98-DC67-09C52E6C3265}"/>
              </a:ext>
            </a:extLst>
          </p:cNvPr>
          <p:cNvSpPr/>
          <p:nvPr/>
        </p:nvSpPr>
        <p:spPr>
          <a:xfrm>
            <a:off x="4662257" y="2274163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55243103-550B-0C66-584C-E14B03D96C76}"/>
              </a:ext>
            </a:extLst>
          </p:cNvPr>
          <p:cNvSpPr/>
          <p:nvPr/>
        </p:nvSpPr>
        <p:spPr>
          <a:xfrm>
            <a:off x="4779534" y="2384802"/>
            <a:ext cx="1764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Kończyna górna dominująca</a:t>
            </a:r>
          </a:p>
        </p:txBody>
      </p:sp>
      <p:sp>
        <p:nvSpPr>
          <p:cNvPr id="23" name="Prostokąt: zaokrąglone rogi 22">
            <a:extLst>
              <a:ext uri="{FF2B5EF4-FFF2-40B4-BE49-F238E27FC236}">
                <a16:creationId xmlns:a16="http://schemas.microsoft.com/office/drawing/2014/main" id="{AA136903-68EB-CA07-9F61-84A4E4A0F649}"/>
              </a:ext>
            </a:extLst>
          </p:cNvPr>
          <p:cNvSpPr/>
          <p:nvPr/>
        </p:nvSpPr>
        <p:spPr>
          <a:xfrm>
            <a:off x="4653379" y="3703469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rostokąt: zaokrąglone rogi 26">
            <a:extLst>
              <a:ext uri="{FF2B5EF4-FFF2-40B4-BE49-F238E27FC236}">
                <a16:creationId xmlns:a16="http://schemas.microsoft.com/office/drawing/2014/main" id="{2261A749-28CC-911C-0196-AAD57E614971}"/>
              </a:ext>
            </a:extLst>
          </p:cNvPr>
          <p:cNvSpPr/>
          <p:nvPr/>
        </p:nvSpPr>
        <p:spPr>
          <a:xfrm>
            <a:off x="8337611" y="2274163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DD147D62-DC13-5046-44DF-334DD89A9CE7}"/>
              </a:ext>
            </a:extLst>
          </p:cNvPr>
          <p:cNvSpPr/>
          <p:nvPr/>
        </p:nvSpPr>
        <p:spPr>
          <a:xfrm>
            <a:off x="8508154" y="2358169"/>
            <a:ext cx="17647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128094"/>
                </a:solidFill>
                <a:latin typeface="Bree Davita" panose="02000806000000020004" pitchFamily="50" charset="0"/>
                <a:ea typeface="Lato" panose="020F0502020204030203" pitchFamily="34" charset="0"/>
                <a:cs typeface="Lato" panose="020F0502020204030203" pitchFamily="34" charset="0"/>
              </a:rPr>
              <a:t>Kończyna</a:t>
            </a:r>
          </a:p>
          <a:p>
            <a:r>
              <a:rPr lang="pl-PL" sz="2000" dirty="0">
                <a:solidFill>
                  <a:srgbClr val="128094"/>
                </a:solidFill>
                <a:latin typeface="Bree Davita" panose="02000806000000020004" pitchFamily="50" charset="0"/>
                <a:ea typeface="Lato" panose="020F0502020204030203" pitchFamily="34" charset="0"/>
                <a:cs typeface="Lato" panose="020F0502020204030203" pitchFamily="34" charset="0"/>
              </a:rPr>
              <a:t>dolna</a:t>
            </a:r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93AA51FA-F4FF-886A-90CA-D63B930F2BCE}"/>
              </a:ext>
            </a:extLst>
          </p:cNvPr>
          <p:cNvSpPr/>
          <p:nvPr/>
        </p:nvSpPr>
        <p:spPr>
          <a:xfrm>
            <a:off x="4754378" y="3833343"/>
            <a:ext cx="1764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Dystalnie</a:t>
            </a:r>
            <a:endParaRPr lang="pl-PL" sz="1600" dirty="0">
              <a:solidFill>
                <a:srgbClr val="28376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Proksymalnie</a:t>
            </a:r>
          </a:p>
        </p:txBody>
      </p: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E5CD035B-4375-DC34-55E0-8C4CED784B34}"/>
              </a:ext>
            </a:extLst>
          </p:cNvPr>
          <p:cNvCxnSpPr/>
          <p:nvPr/>
        </p:nvCxnSpPr>
        <p:spPr>
          <a:xfrm>
            <a:off x="2095130" y="3213718"/>
            <a:ext cx="0" cy="41725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54ED7A99-B22C-A878-7296-0A47E46EC248}"/>
              </a:ext>
            </a:extLst>
          </p:cNvPr>
          <p:cNvCxnSpPr/>
          <p:nvPr/>
        </p:nvCxnSpPr>
        <p:spPr>
          <a:xfrm>
            <a:off x="2061099" y="4662258"/>
            <a:ext cx="0" cy="41725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011FBD14-1B53-D4C1-4B13-7D6642240D75}"/>
              </a:ext>
            </a:extLst>
          </p:cNvPr>
          <p:cNvCxnSpPr/>
          <p:nvPr/>
        </p:nvCxnSpPr>
        <p:spPr>
          <a:xfrm>
            <a:off x="5763087" y="3197442"/>
            <a:ext cx="0" cy="41725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11234215-F7E7-B9D4-1057-851842FC61F5}"/>
              </a:ext>
            </a:extLst>
          </p:cNvPr>
          <p:cNvCxnSpPr/>
          <p:nvPr/>
        </p:nvCxnSpPr>
        <p:spPr>
          <a:xfrm>
            <a:off x="5754210" y="4653380"/>
            <a:ext cx="0" cy="41725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996BA177-8CE6-160E-3BA2-B1074E59290A}"/>
              </a:ext>
            </a:extLst>
          </p:cNvPr>
          <p:cNvCxnSpPr>
            <a:cxnSpLocks/>
          </p:cNvCxnSpPr>
          <p:nvPr/>
        </p:nvCxnSpPr>
        <p:spPr>
          <a:xfrm flipV="1">
            <a:off x="3346882" y="2902999"/>
            <a:ext cx="1189607" cy="250350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>
            <a:extLst>
              <a:ext uri="{FF2B5EF4-FFF2-40B4-BE49-F238E27FC236}">
                <a16:creationId xmlns:a16="http://schemas.microsoft.com/office/drawing/2014/main" id="{41308293-9A5B-815E-69E8-325E946A34F8}"/>
              </a:ext>
            </a:extLst>
          </p:cNvPr>
          <p:cNvCxnSpPr>
            <a:cxnSpLocks/>
          </p:cNvCxnSpPr>
          <p:nvPr/>
        </p:nvCxnSpPr>
        <p:spPr>
          <a:xfrm flipV="1">
            <a:off x="7014839" y="2948867"/>
            <a:ext cx="1189607" cy="250350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a 1">
            <a:extLst>
              <a:ext uri="{FF2B5EF4-FFF2-40B4-BE49-F238E27FC236}">
                <a16:creationId xmlns:a16="http://schemas.microsoft.com/office/drawing/2014/main" id="{35F86BCF-55B2-C142-829B-782918977168}"/>
              </a:ext>
            </a:extLst>
          </p:cNvPr>
          <p:cNvGrpSpPr/>
          <p:nvPr/>
        </p:nvGrpSpPr>
        <p:grpSpPr>
          <a:xfrm>
            <a:off x="1049044" y="1652726"/>
            <a:ext cx="2200184" cy="548936"/>
            <a:chOff x="-248575" y="1260627"/>
            <a:chExt cx="2200184" cy="548936"/>
          </a:xfrm>
        </p:grpSpPr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3C7DB7DD-7BE5-D9D8-6FC7-D63F8423C015}"/>
                </a:ext>
              </a:extLst>
            </p:cNvPr>
            <p:cNvSpPr/>
            <p:nvPr/>
          </p:nvSpPr>
          <p:spPr>
            <a:xfrm>
              <a:off x="-248575" y="1260627"/>
              <a:ext cx="2104008" cy="5489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88CCB16-04C7-CE7D-83C2-5D374DBA6E1D}"/>
                </a:ext>
              </a:extLst>
            </p:cNvPr>
            <p:cNvSpPr/>
            <p:nvPr/>
          </p:nvSpPr>
          <p:spPr>
            <a:xfrm>
              <a:off x="-86909" y="1371267"/>
              <a:ext cx="203851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D20F55"/>
                  </a:solidFill>
                  <a:latin typeface="Bree Davita" panose="02000806000000020004" pitchFamily="50" charset="0"/>
                  <a:ea typeface="Lato" panose="020F0502020204030203" pitchFamily="34" charset="0"/>
                  <a:cs typeface="Lato" panose="020F0502020204030203" pitchFamily="34" charset="0"/>
                </a:rPr>
                <a:t>Proteza (np. PTFE)</a:t>
              </a:r>
            </a:p>
          </p:txBody>
        </p:sp>
      </p:grp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821BA5B6-7543-26C7-39C4-67DD688BB902}"/>
              </a:ext>
            </a:extLst>
          </p:cNvPr>
          <p:cNvSpPr/>
          <p:nvPr/>
        </p:nvSpPr>
        <p:spPr>
          <a:xfrm>
            <a:off x="8916140" y="3367595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1594872-77DA-FDB7-C871-40B1906B6E68}"/>
              </a:ext>
            </a:extLst>
          </p:cNvPr>
          <p:cNvSpPr/>
          <p:nvPr/>
        </p:nvSpPr>
        <p:spPr>
          <a:xfrm>
            <a:off x="9105917" y="3604002"/>
            <a:ext cx="17647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Żyła własna</a:t>
            </a:r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8B3EC96D-F97D-D5B1-E5C2-60071AC1F476}"/>
              </a:ext>
            </a:extLst>
          </p:cNvPr>
          <p:cNvGrpSpPr/>
          <p:nvPr/>
        </p:nvGrpSpPr>
        <p:grpSpPr>
          <a:xfrm>
            <a:off x="1023891" y="5196396"/>
            <a:ext cx="2200184" cy="548936"/>
            <a:chOff x="-248575" y="1260627"/>
            <a:chExt cx="2200184" cy="548936"/>
          </a:xfrm>
        </p:grpSpPr>
        <p:sp>
          <p:nvSpPr>
            <p:cNvPr id="17" name="Prostokąt: zaokrąglone rogi 16">
              <a:extLst>
                <a:ext uri="{FF2B5EF4-FFF2-40B4-BE49-F238E27FC236}">
                  <a16:creationId xmlns:a16="http://schemas.microsoft.com/office/drawing/2014/main" id="{A594ABF8-F41F-3BFB-E235-7B25203C6084}"/>
                </a:ext>
              </a:extLst>
            </p:cNvPr>
            <p:cNvSpPr/>
            <p:nvPr/>
          </p:nvSpPr>
          <p:spPr>
            <a:xfrm>
              <a:off x="-248575" y="1260627"/>
              <a:ext cx="2104008" cy="5489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Rectangle 6">
              <a:extLst>
                <a:ext uri="{FF2B5EF4-FFF2-40B4-BE49-F238E27FC236}">
                  <a16:creationId xmlns:a16="http://schemas.microsoft.com/office/drawing/2014/main" id="{08B1871F-F5BF-BADA-6713-AB13E8452136}"/>
                </a:ext>
              </a:extLst>
            </p:cNvPr>
            <p:cNvSpPr/>
            <p:nvPr/>
          </p:nvSpPr>
          <p:spPr>
            <a:xfrm>
              <a:off x="-86909" y="1371267"/>
              <a:ext cx="203851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D20F55"/>
                  </a:solidFill>
                  <a:latin typeface="Bree Davita" panose="02000806000000020004" pitchFamily="50" charset="0"/>
                  <a:ea typeface="Lato" panose="020F0502020204030203" pitchFamily="34" charset="0"/>
                  <a:cs typeface="Lato" panose="020F0502020204030203" pitchFamily="34" charset="0"/>
                </a:rPr>
                <a:t>Proteza (np. PTFE)</a:t>
              </a:r>
            </a:p>
          </p:txBody>
        </p:sp>
      </p:grpSp>
      <p:grpSp>
        <p:nvGrpSpPr>
          <p:cNvPr id="24" name="Grupa 23">
            <a:extLst>
              <a:ext uri="{FF2B5EF4-FFF2-40B4-BE49-F238E27FC236}">
                <a16:creationId xmlns:a16="http://schemas.microsoft.com/office/drawing/2014/main" id="{E13FAB20-9B4E-8F49-95B9-5FF70E4E35FD}"/>
              </a:ext>
            </a:extLst>
          </p:cNvPr>
          <p:cNvGrpSpPr/>
          <p:nvPr/>
        </p:nvGrpSpPr>
        <p:grpSpPr>
          <a:xfrm>
            <a:off x="4654857" y="5196396"/>
            <a:ext cx="2200184" cy="548936"/>
            <a:chOff x="-248575" y="1260627"/>
            <a:chExt cx="2200184" cy="548936"/>
          </a:xfrm>
        </p:grpSpPr>
        <p:sp>
          <p:nvSpPr>
            <p:cNvPr id="26" name="Prostokąt: zaokrąglone rogi 25">
              <a:extLst>
                <a:ext uri="{FF2B5EF4-FFF2-40B4-BE49-F238E27FC236}">
                  <a16:creationId xmlns:a16="http://schemas.microsoft.com/office/drawing/2014/main" id="{13117C53-F0CC-B8C5-C744-9DF5673A4D2C}"/>
                </a:ext>
              </a:extLst>
            </p:cNvPr>
            <p:cNvSpPr/>
            <p:nvPr/>
          </p:nvSpPr>
          <p:spPr>
            <a:xfrm>
              <a:off x="-248575" y="1260627"/>
              <a:ext cx="2104008" cy="5489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3" name="Rectangle 6">
              <a:extLst>
                <a:ext uri="{FF2B5EF4-FFF2-40B4-BE49-F238E27FC236}">
                  <a16:creationId xmlns:a16="http://schemas.microsoft.com/office/drawing/2014/main" id="{5B0D853E-ECCF-0957-E1EA-E7C5D1744E04}"/>
                </a:ext>
              </a:extLst>
            </p:cNvPr>
            <p:cNvSpPr/>
            <p:nvPr/>
          </p:nvSpPr>
          <p:spPr>
            <a:xfrm>
              <a:off x="-86909" y="1371267"/>
              <a:ext cx="203851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D20F55"/>
                  </a:solidFill>
                  <a:latin typeface="Bree Davita" panose="02000806000000020004" pitchFamily="50" charset="0"/>
                  <a:ea typeface="Lato" panose="020F0502020204030203" pitchFamily="34" charset="0"/>
                  <a:cs typeface="Lato" panose="020F0502020204030203" pitchFamily="34" charset="0"/>
                </a:rPr>
                <a:t>Proteza (np. PTFE)</a:t>
              </a:r>
            </a:p>
          </p:txBody>
        </p:sp>
      </p:grpSp>
      <p:grpSp>
        <p:nvGrpSpPr>
          <p:cNvPr id="39" name="Grupa 38">
            <a:extLst>
              <a:ext uri="{FF2B5EF4-FFF2-40B4-BE49-F238E27FC236}">
                <a16:creationId xmlns:a16="http://schemas.microsoft.com/office/drawing/2014/main" id="{D862F827-9E0A-C788-E207-D70F617F8E45}"/>
              </a:ext>
            </a:extLst>
          </p:cNvPr>
          <p:cNvGrpSpPr/>
          <p:nvPr/>
        </p:nvGrpSpPr>
        <p:grpSpPr>
          <a:xfrm>
            <a:off x="8925017" y="4335262"/>
            <a:ext cx="2200184" cy="548936"/>
            <a:chOff x="-248575" y="1260627"/>
            <a:chExt cx="2200184" cy="548936"/>
          </a:xfrm>
        </p:grpSpPr>
        <p:sp>
          <p:nvSpPr>
            <p:cNvPr id="40" name="Prostokąt: zaokrąglone rogi 39">
              <a:extLst>
                <a:ext uri="{FF2B5EF4-FFF2-40B4-BE49-F238E27FC236}">
                  <a16:creationId xmlns:a16="http://schemas.microsoft.com/office/drawing/2014/main" id="{EA68FA0B-FCCC-6355-75A3-684F42F30BA0}"/>
                </a:ext>
              </a:extLst>
            </p:cNvPr>
            <p:cNvSpPr/>
            <p:nvPr/>
          </p:nvSpPr>
          <p:spPr>
            <a:xfrm>
              <a:off x="-248575" y="1260627"/>
              <a:ext cx="2104008" cy="5489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" name="Rectangle 6">
              <a:extLst>
                <a:ext uri="{FF2B5EF4-FFF2-40B4-BE49-F238E27FC236}">
                  <a16:creationId xmlns:a16="http://schemas.microsoft.com/office/drawing/2014/main" id="{84899187-D02D-B0AC-801B-B5E18671F3E2}"/>
                </a:ext>
              </a:extLst>
            </p:cNvPr>
            <p:cNvSpPr/>
            <p:nvPr/>
          </p:nvSpPr>
          <p:spPr>
            <a:xfrm>
              <a:off x="-86909" y="1371267"/>
              <a:ext cx="203851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D20F55"/>
                  </a:solidFill>
                  <a:latin typeface="Bree Davita" panose="02000806000000020004" pitchFamily="50" charset="0"/>
                  <a:ea typeface="Lato" panose="020F0502020204030203" pitchFamily="34" charset="0"/>
                  <a:cs typeface="Lato" panose="020F0502020204030203" pitchFamily="34" charset="0"/>
                </a:rPr>
                <a:t>Proteza (np. PTFE)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9512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grpSp>
        <p:nvGrpSpPr>
          <p:cNvPr id="31" name="Grupa 30">
            <a:extLst>
              <a:ext uri="{FF2B5EF4-FFF2-40B4-BE49-F238E27FC236}">
                <a16:creationId xmlns:a16="http://schemas.microsoft.com/office/drawing/2014/main" id="{92254A00-4907-D964-D3C1-0954A0E23463}"/>
              </a:ext>
            </a:extLst>
          </p:cNvPr>
          <p:cNvGrpSpPr/>
          <p:nvPr/>
        </p:nvGrpSpPr>
        <p:grpSpPr>
          <a:xfrm>
            <a:off x="1038687" y="1544718"/>
            <a:ext cx="2104008" cy="852257"/>
            <a:chOff x="861134" y="2130640"/>
            <a:chExt cx="2104008" cy="852257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41F390F5-258C-09E6-CC3A-01481E87134E}"/>
                </a:ext>
              </a:extLst>
            </p:cNvPr>
            <p:cNvSpPr/>
            <p:nvPr/>
          </p:nvSpPr>
          <p:spPr>
            <a:xfrm>
              <a:off x="861134" y="2130640"/>
              <a:ext cx="2104008" cy="85225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348C4682-50DB-7168-9F3B-C341318958B3}"/>
                </a:ext>
              </a:extLst>
            </p:cNvPr>
            <p:cNvSpPr/>
            <p:nvPr/>
          </p:nvSpPr>
          <p:spPr>
            <a:xfrm>
              <a:off x="996166" y="2365566"/>
              <a:ext cx="176479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Kończyna górna</a:t>
              </a:r>
            </a:p>
          </p:txBody>
        </p:sp>
      </p:grp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578016AE-AA34-D27D-2C8C-C4642983CAC6}"/>
              </a:ext>
            </a:extLst>
          </p:cNvPr>
          <p:cNvSpPr/>
          <p:nvPr/>
        </p:nvSpPr>
        <p:spPr>
          <a:xfrm>
            <a:off x="1040167" y="2984381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8DB4DE6-98F0-B004-C7F6-0017A027B634}"/>
              </a:ext>
            </a:extLst>
          </p:cNvPr>
          <p:cNvSpPr/>
          <p:nvPr/>
        </p:nvSpPr>
        <p:spPr>
          <a:xfrm>
            <a:off x="1148565" y="3139408"/>
            <a:ext cx="1764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Dystalnie</a:t>
            </a:r>
            <a:endParaRPr lang="pl-PL" sz="1600" dirty="0">
              <a:solidFill>
                <a:srgbClr val="28376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Proksymalnie</a:t>
            </a:r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8AE7E51E-7360-BB61-EE86-FFFBED466EE4}"/>
              </a:ext>
            </a:extLst>
          </p:cNvPr>
          <p:cNvGrpSpPr/>
          <p:nvPr/>
        </p:nvGrpSpPr>
        <p:grpSpPr>
          <a:xfrm>
            <a:off x="1031289" y="4431440"/>
            <a:ext cx="2104008" cy="852257"/>
            <a:chOff x="889246" y="4946341"/>
            <a:chExt cx="2104008" cy="852257"/>
          </a:xfrm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00A8EA18-8961-AC7A-048E-8DC2E5830C32}"/>
                </a:ext>
              </a:extLst>
            </p:cNvPr>
            <p:cNvSpPr/>
            <p:nvPr/>
          </p:nvSpPr>
          <p:spPr>
            <a:xfrm>
              <a:off x="889246" y="4946341"/>
              <a:ext cx="2104008" cy="85225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Rectangle 6">
              <a:extLst>
                <a:ext uri="{FF2B5EF4-FFF2-40B4-BE49-F238E27FC236}">
                  <a16:creationId xmlns:a16="http://schemas.microsoft.com/office/drawing/2014/main" id="{81284B9F-C61B-0898-63AC-4A65735A32C6}"/>
                </a:ext>
              </a:extLst>
            </p:cNvPr>
            <p:cNvSpPr/>
            <p:nvPr/>
          </p:nvSpPr>
          <p:spPr>
            <a:xfrm>
              <a:off x="1104177" y="5216778"/>
              <a:ext cx="176479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Żyła własna</a:t>
              </a:r>
            </a:p>
          </p:txBody>
        </p:sp>
      </p:grpSp>
      <p:pic>
        <p:nvPicPr>
          <p:cNvPr id="2" name="Picture 8">
            <a:extLst>
              <a:ext uri="{FF2B5EF4-FFF2-40B4-BE49-F238E27FC236}">
                <a16:creationId xmlns:a16="http://schemas.microsoft.com/office/drawing/2014/main" id="{45519537-40AF-4D2B-00EC-C0F4BA92B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3425" y="1094378"/>
            <a:ext cx="6500454" cy="463775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49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grpSp>
        <p:nvGrpSpPr>
          <p:cNvPr id="31" name="Grupa 30">
            <a:extLst>
              <a:ext uri="{FF2B5EF4-FFF2-40B4-BE49-F238E27FC236}">
                <a16:creationId xmlns:a16="http://schemas.microsoft.com/office/drawing/2014/main" id="{92254A00-4907-D964-D3C1-0954A0E23463}"/>
              </a:ext>
            </a:extLst>
          </p:cNvPr>
          <p:cNvGrpSpPr/>
          <p:nvPr/>
        </p:nvGrpSpPr>
        <p:grpSpPr>
          <a:xfrm>
            <a:off x="1038687" y="1855435"/>
            <a:ext cx="2104008" cy="852257"/>
            <a:chOff x="861134" y="2130640"/>
            <a:chExt cx="2104008" cy="852257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41F390F5-258C-09E6-CC3A-01481E87134E}"/>
                </a:ext>
              </a:extLst>
            </p:cNvPr>
            <p:cNvSpPr/>
            <p:nvPr/>
          </p:nvSpPr>
          <p:spPr>
            <a:xfrm>
              <a:off x="861134" y="2130640"/>
              <a:ext cx="2104008" cy="85225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348C4682-50DB-7168-9F3B-C341318958B3}"/>
                </a:ext>
              </a:extLst>
            </p:cNvPr>
            <p:cNvSpPr/>
            <p:nvPr/>
          </p:nvSpPr>
          <p:spPr>
            <a:xfrm>
              <a:off x="996166" y="2374442"/>
              <a:ext cx="176479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Kończyna górna</a:t>
              </a:r>
            </a:p>
          </p:txBody>
        </p:sp>
      </p:grp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578016AE-AA34-D27D-2C8C-C4642983CAC6}"/>
              </a:ext>
            </a:extLst>
          </p:cNvPr>
          <p:cNvSpPr/>
          <p:nvPr/>
        </p:nvSpPr>
        <p:spPr>
          <a:xfrm>
            <a:off x="1040167" y="3295098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8DB4DE6-98F0-B004-C7F6-0017A027B634}"/>
              </a:ext>
            </a:extLst>
          </p:cNvPr>
          <p:cNvSpPr/>
          <p:nvPr/>
        </p:nvSpPr>
        <p:spPr>
          <a:xfrm>
            <a:off x="1148565" y="3450125"/>
            <a:ext cx="1764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Dystalnie</a:t>
            </a:r>
            <a:endParaRPr lang="pl-PL" sz="1600" dirty="0">
              <a:solidFill>
                <a:srgbClr val="28376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Proksymalnie</a:t>
            </a: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35F86BCF-55B2-C142-829B-782918977168}"/>
              </a:ext>
            </a:extLst>
          </p:cNvPr>
          <p:cNvGrpSpPr/>
          <p:nvPr/>
        </p:nvGrpSpPr>
        <p:grpSpPr>
          <a:xfrm>
            <a:off x="1049044" y="1235477"/>
            <a:ext cx="2200184" cy="548936"/>
            <a:chOff x="-248575" y="1260627"/>
            <a:chExt cx="2200184" cy="548936"/>
          </a:xfrm>
        </p:grpSpPr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3C7DB7DD-7BE5-D9D8-6FC7-D63F8423C015}"/>
                </a:ext>
              </a:extLst>
            </p:cNvPr>
            <p:cNvSpPr/>
            <p:nvPr/>
          </p:nvSpPr>
          <p:spPr>
            <a:xfrm>
              <a:off x="-248575" y="1260627"/>
              <a:ext cx="2104008" cy="5489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88CCB16-04C7-CE7D-83C2-5D374DBA6E1D}"/>
                </a:ext>
              </a:extLst>
            </p:cNvPr>
            <p:cNvSpPr/>
            <p:nvPr/>
          </p:nvSpPr>
          <p:spPr>
            <a:xfrm>
              <a:off x="-86909" y="1371267"/>
              <a:ext cx="203851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D20F55"/>
                  </a:solidFill>
                  <a:latin typeface="Bree Davita" panose="02000806000000020004" pitchFamily="50" charset="0"/>
                  <a:ea typeface="Lato" panose="020F0502020204030203" pitchFamily="34" charset="0"/>
                  <a:cs typeface="Lato" panose="020F0502020204030203" pitchFamily="34" charset="0"/>
                </a:rPr>
                <a:t>Proteza (np. PTFE)</a:t>
              </a: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8B3EC96D-F97D-D5B1-E5C2-60071AC1F476}"/>
              </a:ext>
            </a:extLst>
          </p:cNvPr>
          <p:cNvGrpSpPr/>
          <p:nvPr/>
        </p:nvGrpSpPr>
        <p:grpSpPr>
          <a:xfrm>
            <a:off x="1023891" y="4779147"/>
            <a:ext cx="2200184" cy="548936"/>
            <a:chOff x="-248575" y="1260627"/>
            <a:chExt cx="2200184" cy="548936"/>
          </a:xfrm>
        </p:grpSpPr>
        <p:sp>
          <p:nvSpPr>
            <p:cNvPr id="17" name="Prostokąt: zaokrąglone rogi 16">
              <a:extLst>
                <a:ext uri="{FF2B5EF4-FFF2-40B4-BE49-F238E27FC236}">
                  <a16:creationId xmlns:a16="http://schemas.microsoft.com/office/drawing/2014/main" id="{A594ABF8-F41F-3BFB-E235-7B25203C6084}"/>
                </a:ext>
              </a:extLst>
            </p:cNvPr>
            <p:cNvSpPr/>
            <p:nvPr/>
          </p:nvSpPr>
          <p:spPr>
            <a:xfrm>
              <a:off x="-248575" y="1260627"/>
              <a:ext cx="2104008" cy="5489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Rectangle 6">
              <a:extLst>
                <a:ext uri="{FF2B5EF4-FFF2-40B4-BE49-F238E27FC236}">
                  <a16:creationId xmlns:a16="http://schemas.microsoft.com/office/drawing/2014/main" id="{08B1871F-F5BF-BADA-6713-AB13E8452136}"/>
                </a:ext>
              </a:extLst>
            </p:cNvPr>
            <p:cNvSpPr/>
            <p:nvPr/>
          </p:nvSpPr>
          <p:spPr>
            <a:xfrm>
              <a:off x="-86909" y="1371267"/>
              <a:ext cx="203851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D20F55"/>
                  </a:solidFill>
                  <a:latin typeface="Bree Davita" panose="02000806000000020004" pitchFamily="50" charset="0"/>
                  <a:ea typeface="Lato" panose="020F0502020204030203" pitchFamily="34" charset="0"/>
                  <a:cs typeface="Lato" panose="020F0502020204030203" pitchFamily="34" charset="0"/>
                </a:rPr>
                <a:t>Proteza (np. PTFE)</a:t>
              </a:r>
            </a:p>
          </p:txBody>
        </p:sp>
      </p:grpSp>
      <p:pic>
        <p:nvPicPr>
          <p:cNvPr id="15" name="Picture 8">
            <a:extLst>
              <a:ext uri="{FF2B5EF4-FFF2-40B4-BE49-F238E27FC236}">
                <a16:creationId xmlns:a16="http://schemas.microsoft.com/office/drawing/2014/main" id="{ADCA3A32-5DA4-D8CE-7614-09511FB4A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631" y="886028"/>
            <a:ext cx="6374594" cy="504861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23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35F86BCF-55B2-C142-829B-782918977168}"/>
              </a:ext>
            </a:extLst>
          </p:cNvPr>
          <p:cNvGrpSpPr/>
          <p:nvPr/>
        </p:nvGrpSpPr>
        <p:grpSpPr>
          <a:xfrm>
            <a:off x="7068104" y="5541147"/>
            <a:ext cx="2200184" cy="548936"/>
            <a:chOff x="5770485" y="5566297"/>
            <a:chExt cx="2200184" cy="548936"/>
          </a:xfrm>
        </p:grpSpPr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3C7DB7DD-7BE5-D9D8-6FC7-D63F8423C015}"/>
                </a:ext>
              </a:extLst>
            </p:cNvPr>
            <p:cNvSpPr/>
            <p:nvPr/>
          </p:nvSpPr>
          <p:spPr>
            <a:xfrm>
              <a:off x="5770485" y="5566297"/>
              <a:ext cx="2104008" cy="5489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88CCB16-04C7-CE7D-83C2-5D374DBA6E1D}"/>
                </a:ext>
              </a:extLst>
            </p:cNvPr>
            <p:cNvSpPr/>
            <p:nvPr/>
          </p:nvSpPr>
          <p:spPr>
            <a:xfrm>
              <a:off x="5932151" y="5676937"/>
              <a:ext cx="203851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>
                  <a:solidFill>
                    <a:srgbClr val="D20F55"/>
                  </a:solidFill>
                  <a:latin typeface="Bree Davita" panose="02000806000000020004" pitchFamily="50" charset="0"/>
                  <a:ea typeface="Lato" panose="020F0502020204030203" pitchFamily="34" charset="0"/>
                  <a:cs typeface="Lato" panose="020F0502020204030203" pitchFamily="34" charset="0"/>
                </a:rPr>
                <a:t>Proteza (np. PTFE)</a:t>
              </a:r>
            </a:p>
          </p:txBody>
        </p:sp>
      </p:grpSp>
      <p:pic>
        <p:nvPicPr>
          <p:cNvPr id="6" name="Picture 6">
            <a:extLst>
              <a:ext uri="{FF2B5EF4-FFF2-40B4-BE49-F238E27FC236}">
                <a16:creationId xmlns:a16="http://schemas.microsoft.com/office/drawing/2014/main" id="{D977F5A8-668C-818F-4DA7-1AF59FFA5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669" y="1010558"/>
            <a:ext cx="7370269" cy="4287477"/>
          </a:xfrm>
          <a:prstGeom prst="roundRect">
            <a:avLst/>
          </a:prstGeom>
        </p:spPr>
      </p:pic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52932FFC-D157-C165-93EE-125DB2B542BF}"/>
              </a:ext>
            </a:extLst>
          </p:cNvPr>
          <p:cNvSpPr/>
          <p:nvPr/>
        </p:nvSpPr>
        <p:spPr>
          <a:xfrm>
            <a:off x="809348" y="1288742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A2551524-65CF-B3CA-712A-8AD5AC3097B4}"/>
              </a:ext>
            </a:extLst>
          </p:cNvPr>
          <p:cNvSpPr/>
          <p:nvPr/>
        </p:nvSpPr>
        <p:spPr>
          <a:xfrm>
            <a:off x="979891" y="1372748"/>
            <a:ext cx="17647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128094"/>
                </a:solidFill>
                <a:latin typeface="Bree Davita" panose="02000806000000020004" pitchFamily="50" charset="0"/>
                <a:ea typeface="Lato" panose="020F0502020204030203" pitchFamily="34" charset="0"/>
                <a:cs typeface="Lato" panose="020F0502020204030203" pitchFamily="34" charset="0"/>
              </a:rPr>
              <a:t>Kończyna</a:t>
            </a:r>
          </a:p>
          <a:p>
            <a:r>
              <a:rPr lang="pl-PL" sz="2000" dirty="0">
                <a:solidFill>
                  <a:srgbClr val="128094"/>
                </a:solidFill>
                <a:latin typeface="Bree Davita" panose="02000806000000020004" pitchFamily="50" charset="0"/>
                <a:ea typeface="Lato" panose="020F0502020204030203" pitchFamily="34" charset="0"/>
                <a:cs typeface="Lato" panose="020F0502020204030203" pitchFamily="34" charset="0"/>
              </a:rPr>
              <a:t>dolna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EB0C4C26-842F-24E3-18E5-4BD528CD0D58}"/>
              </a:ext>
            </a:extLst>
          </p:cNvPr>
          <p:cNvSpPr/>
          <p:nvPr/>
        </p:nvSpPr>
        <p:spPr>
          <a:xfrm>
            <a:off x="801949" y="4681490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5E71445E-1E8E-C180-0264-8278217CCE04}"/>
              </a:ext>
            </a:extLst>
          </p:cNvPr>
          <p:cNvSpPr/>
          <p:nvPr/>
        </p:nvSpPr>
        <p:spPr>
          <a:xfrm>
            <a:off x="991726" y="4917897"/>
            <a:ext cx="17647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Żyła własna</a:t>
            </a:r>
          </a:p>
        </p:txBody>
      </p:sp>
    </p:spTree>
    <p:extLst>
      <p:ext uri="{BB962C8B-B14F-4D97-AF65-F5344CB8AC3E}">
        <p14:creationId xmlns:p14="http://schemas.microsoft.com/office/powerpoint/2010/main" val="3413502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544715" y="1606857"/>
            <a:ext cx="8948691" cy="445659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Miejsce wszczepienia T-CVC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363DB5A1-7A76-5A9B-C960-4B0B3C2173C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04489" y="1923212"/>
            <a:ext cx="8101622" cy="377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48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832" y="1858615"/>
            <a:ext cx="9300491" cy="2701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6000" b="1" dirty="0">
                <a:solidFill>
                  <a:schemeClr val="bg1"/>
                </a:solidFill>
                <a:latin typeface="Bree Davita" panose="02000806000000020004" pitchFamily="50" charset="0"/>
              </a:rPr>
              <a:t>Jeszcze raz: dlaczego</a:t>
            </a:r>
            <a:br>
              <a:rPr lang="pl-PL" sz="6000" b="1" dirty="0">
                <a:solidFill>
                  <a:schemeClr val="bg1"/>
                </a:solidFill>
                <a:latin typeface="Bree Davita" panose="02000806000000020004" pitchFamily="50" charset="0"/>
              </a:rPr>
            </a:br>
            <a:r>
              <a:rPr lang="pl-PL" sz="6000" b="1" dirty="0">
                <a:solidFill>
                  <a:schemeClr val="bg1"/>
                </a:solidFill>
                <a:latin typeface="Bree Davita" panose="02000806000000020004" pitchFamily="50" charset="0"/>
              </a:rPr>
              <a:t>dostęp tętniczo-żylny?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78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544715" y="754603"/>
            <a:ext cx="8948691" cy="530884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grpSp>
        <p:nvGrpSpPr>
          <p:cNvPr id="10" name="Group 5">
            <a:extLst>
              <a:ext uri="{FF2B5EF4-FFF2-40B4-BE49-F238E27FC236}">
                <a16:creationId xmlns:a16="http://schemas.microsoft.com/office/drawing/2014/main" id="{9D56743F-04F4-308E-E919-3D1A6F0A062F}"/>
              </a:ext>
            </a:extLst>
          </p:cNvPr>
          <p:cNvGrpSpPr/>
          <p:nvPr/>
        </p:nvGrpSpPr>
        <p:grpSpPr>
          <a:xfrm>
            <a:off x="2226027" y="843380"/>
            <a:ext cx="7503899" cy="4990606"/>
            <a:chOff x="1479335" y="0"/>
            <a:chExt cx="9190228" cy="6858000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53BC4557-6A19-A50F-2704-69FC75F49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2436" y="0"/>
              <a:ext cx="9147127" cy="6858000"/>
            </a:xfrm>
            <a:prstGeom prst="rect">
              <a:avLst/>
            </a:prstGeom>
          </p:spPr>
        </p:pic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AFA16245-2B71-4B35-73F0-AF27F3998E21}"/>
                </a:ext>
              </a:extLst>
            </p:cNvPr>
            <p:cNvSpPr txBox="1"/>
            <p:nvPr/>
          </p:nvSpPr>
          <p:spPr>
            <a:xfrm rot="16200000">
              <a:off x="-378896" y="2706091"/>
              <a:ext cx="4095473" cy="37901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l-PL" sz="2027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                                 </a:t>
              </a:r>
            </a:p>
          </p:txBody>
        </p:sp>
      </p:grpSp>
      <p:sp>
        <p:nvSpPr>
          <p:cNvPr id="13" name="TextBox 8">
            <a:extLst>
              <a:ext uri="{FF2B5EF4-FFF2-40B4-BE49-F238E27FC236}">
                <a16:creationId xmlns:a16="http://schemas.microsoft.com/office/drawing/2014/main" id="{0488A190-C54D-E942-2F92-506072492144}"/>
              </a:ext>
            </a:extLst>
          </p:cNvPr>
          <p:cNvSpPr txBox="1"/>
          <p:nvPr/>
        </p:nvSpPr>
        <p:spPr>
          <a:xfrm>
            <a:off x="7253080" y="5722003"/>
            <a:ext cx="24481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Internal</a:t>
            </a:r>
            <a:r>
              <a:rPr lang="pl-PL" sz="11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data DaVita PL (2019-2022)</a:t>
            </a:r>
          </a:p>
        </p:txBody>
      </p:sp>
    </p:spTree>
    <p:extLst>
      <p:ext uri="{BB962C8B-B14F-4D97-AF65-F5344CB8AC3E}">
        <p14:creationId xmlns:p14="http://schemas.microsoft.com/office/powerpoint/2010/main" val="2343508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544715" y="754603"/>
            <a:ext cx="8948691" cy="530884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2" name="CRBSI ryzyko.mov">
            <a:hlinkClick r:id="" action="ppaction://media"/>
            <a:extLst>
              <a:ext uri="{FF2B5EF4-FFF2-40B4-BE49-F238E27FC236}">
                <a16:creationId xmlns:a16="http://schemas.microsoft.com/office/drawing/2014/main" id="{9F49F911-2A04-13C6-D082-0A7CDFD1B6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72113" y="1153288"/>
            <a:ext cx="8048187" cy="4536312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8E243EBF-FC27-4ED6-DAF1-DA81DB1333CF}"/>
              </a:ext>
            </a:extLst>
          </p:cNvPr>
          <p:cNvSpPr txBox="1"/>
          <p:nvPr/>
        </p:nvSpPr>
        <p:spPr>
          <a:xfrm>
            <a:off x="2222500" y="1215318"/>
            <a:ext cx="5329472" cy="707886"/>
          </a:xfrm>
          <a:prstGeom prst="rect">
            <a:avLst/>
          </a:prstGeom>
          <a:solidFill>
            <a:srgbClr val="F4F4F6"/>
          </a:solidFill>
        </p:spPr>
        <p:txBody>
          <a:bodyPr wrap="square" rtlCol="0">
            <a:spAutoFit/>
          </a:bodyPr>
          <a:lstStyle/>
          <a:p>
            <a:r>
              <a:rPr lang="en-PL" sz="4000" b="1" dirty="0">
                <a:solidFill>
                  <a:srgbClr val="283764"/>
                </a:solidFill>
                <a:latin typeface="Bree Davita" panose="02000806000000020004" pitchFamily="50" charset="0"/>
                <a:cs typeface="Calibri" panose="020F0502020204030204" pitchFamily="34" charset="0"/>
              </a:rPr>
              <a:t>Sepsa odcewnikowa</a:t>
            </a:r>
          </a:p>
        </p:txBody>
      </p:sp>
    </p:spTree>
    <p:extLst>
      <p:ext uri="{BB962C8B-B14F-4D97-AF65-F5344CB8AC3E}">
        <p14:creationId xmlns:p14="http://schemas.microsoft.com/office/powerpoint/2010/main" val="170808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544715" y="743579"/>
            <a:ext cx="8948691" cy="53198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B15D322-2A0A-C9DB-FDE2-869703DA8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813" y="968945"/>
            <a:ext cx="935300" cy="94768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03F09C2-E798-C93E-0D20-6776C6131111}"/>
              </a:ext>
            </a:extLst>
          </p:cNvPr>
          <p:cNvSpPr txBox="1"/>
          <p:nvPr/>
        </p:nvSpPr>
        <p:spPr>
          <a:xfrm>
            <a:off x="2190541" y="1258166"/>
            <a:ext cx="7837713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PL" b="1" dirty="0">
                <a:solidFill>
                  <a:srgbClr val="283764"/>
                </a:solidFill>
                <a:latin typeface="Lato" panose="020F0502020204030204" pitchFamily="34" charset="0"/>
              </a:rPr>
              <a:t>Klinicznie, pacjenci z </a:t>
            </a:r>
            <a:r>
              <a:rPr lang="en-PL" b="1" dirty="0">
                <a:solidFill>
                  <a:srgbClr val="FF0000"/>
                </a:solidFill>
                <a:latin typeface="Lato" panose="020F0502020204030204" pitchFamily="34" charset="0"/>
              </a:rPr>
              <a:t>cewnikiem do dializ</a:t>
            </a:r>
            <a:r>
              <a:rPr lang="en-PL" dirty="0">
                <a:solidFill>
                  <a:srgbClr val="283764"/>
                </a:solidFill>
                <a:latin typeface="Lato" panose="020F0502020204030204" pitchFamily="34" charset="0"/>
              </a:rPr>
              <a:t>...</a:t>
            </a:r>
          </a:p>
          <a:p>
            <a:pPr marL="304810" indent="-304810">
              <a:lnSpc>
                <a:spcPct val="150000"/>
              </a:lnSpc>
              <a:buFont typeface="Wingdings" pitchFamily="2" charset="2"/>
              <a:buChar char="ü"/>
            </a:pPr>
            <a:r>
              <a:rPr lang="en-PL" sz="1400" dirty="0">
                <a:solidFill>
                  <a:srgbClr val="283764"/>
                </a:solidFill>
                <a:latin typeface="Lato" panose="020F0502020204030204" pitchFamily="34" charset="0"/>
              </a:rPr>
              <a:t>Mają </a:t>
            </a:r>
            <a:r>
              <a:rPr lang="en-PL" sz="1400" b="1" dirty="0">
                <a:solidFill>
                  <a:srgbClr val="283764"/>
                </a:solidFill>
                <a:latin typeface="Lato" panose="020F0502020204030204" pitchFamily="34" charset="0"/>
              </a:rPr>
              <a:t>1,5 razy większe ryzyko śmiertelności</a:t>
            </a:r>
          </a:p>
          <a:p>
            <a:pPr marL="304810" indent="-304810">
              <a:lnSpc>
                <a:spcPct val="150000"/>
              </a:lnSpc>
              <a:buFont typeface="Wingdings" pitchFamily="2" charset="2"/>
              <a:buChar char="ü"/>
            </a:pPr>
            <a:r>
              <a:rPr lang="en-PL" sz="1400" dirty="0">
                <a:solidFill>
                  <a:srgbClr val="283764"/>
                </a:solidFill>
                <a:latin typeface="Lato" panose="020F0502020204030204" pitchFamily="34" charset="0"/>
              </a:rPr>
              <a:t>Mają </a:t>
            </a:r>
            <a:r>
              <a:rPr lang="en-PL" sz="1400" b="1" dirty="0">
                <a:solidFill>
                  <a:srgbClr val="283764"/>
                </a:solidFill>
                <a:latin typeface="Lato" panose="020F0502020204030204" pitchFamily="34" charset="0"/>
              </a:rPr>
              <a:t>1,7 razy większe ryzyko hospitalizacji </a:t>
            </a:r>
            <a:r>
              <a:rPr lang="en-PL" sz="1400" dirty="0">
                <a:solidFill>
                  <a:srgbClr val="283764"/>
                </a:solidFill>
                <a:latin typeface="Lato" panose="020F0502020204030204" pitchFamily="34" charset="0"/>
              </a:rPr>
              <a:t>i spędzają średnio </a:t>
            </a:r>
            <a:r>
              <a:rPr lang="en-PL" sz="1400" b="1" dirty="0">
                <a:solidFill>
                  <a:srgbClr val="283764"/>
                </a:solidFill>
                <a:latin typeface="Lato" panose="020F0502020204030204" pitchFamily="34" charset="0"/>
              </a:rPr>
              <a:t>dwadzieścia siedem dni w roku więcej w szpitalu </a:t>
            </a:r>
            <a:r>
              <a:rPr lang="en-PL" sz="1400" dirty="0">
                <a:solidFill>
                  <a:srgbClr val="283764"/>
                </a:solidFill>
                <a:latin typeface="Lato" panose="020F0502020204030204" pitchFamily="34" charset="0"/>
              </a:rPr>
              <a:t>niż w przypadku dostępu w postaci przetoki dializacyjnej</a:t>
            </a:r>
          </a:p>
          <a:p>
            <a:pPr marL="304810" indent="-304810">
              <a:lnSpc>
                <a:spcPct val="150000"/>
              </a:lnSpc>
              <a:buFont typeface="Wingdings" pitchFamily="2" charset="2"/>
              <a:buChar char="ü"/>
            </a:pPr>
            <a:r>
              <a:rPr lang="en-PL" sz="1400" dirty="0">
                <a:solidFill>
                  <a:srgbClr val="283764"/>
                </a:solidFill>
                <a:latin typeface="Lato" panose="020F0502020204030204" pitchFamily="34" charset="0"/>
              </a:rPr>
              <a:t>Mają </a:t>
            </a:r>
            <a:r>
              <a:rPr lang="en-PL" sz="1400" b="1" dirty="0">
                <a:solidFill>
                  <a:srgbClr val="283764"/>
                </a:solidFill>
                <a:latin typeface="Lato" panose="020F0502020204030204" pitchFamily="34" charset="0"/>
              </a:rPr>
              <a:t>3,5 razy większe ryzyko zakażenia krwi (sepsy)</a:t>
            </a:r>
          </a:p>
          <a:p>
            <a:pPr marL="304810" indent="-304810">
              <a:lnSpc>
                <a:spcPct val="150000"/>
              </a:lnSpc>
              <a:buFont typeface="Wingdings" pitchFamily="2" charset="2"/>
              <a:buChar char="ü"/>
            </a:pPr>
            <a:r>
              <a:rPr lang="en-PL" sz="1400" dirty="0">
                <a:solidFill>
                  <a:srgbClr val="283764"/>
                </a:solidFill>
                <a:latin typeface="Lato" panose="020F0502020204030204" pitchFamily="34" charset="0"/>
              </a:rPr>
              <a:t>Większą niedokrwistość (anemię) prowadzącą do podawania większych dawek erytropoetyny</a:t>
            </a:r>
          </a:p>
          <a:p>
            <a:pPr marL="304810" indent="-304810">
              <a:lnSpc>
                <a:spcPct val="150000"/>
              </a:lnSpc>
              <a:buFont typeface="Wingdings" pitchFamily="2" charset="2"/>
              <a:buChar char="ü"/>
            </a:pPr>
            <a:r>
              <a:rPr lang="en-PL" sz="1400" dirty="0">
                <a:solidFill>
                  <a:srgbClr val="283764"/>
                </a:solidFill>
                <a:latin typeface="Lato" panose="020F0502020204030204" pitchFamily="34" charset="0"/>
              </a:rPr>
              <a:t>Wyższe wskaźniki stanu zapalnego, które mogą zwiększać ryzyko chorób sercowo-naczyniowych, miażdżycy, zawały serca</a:t>
            </a:r>
          </a:p>
          <a:p>
            <a:endParaRPr lang="en-PL" sz="1100" dirty="0">
              <a:solidFill>
                <a:srgbClr val="283764"/>
              </a:solidFill>
              <a:latin typeface="Lato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PL" b="1" dirty="0">
                <a:solidFill>
                  <a:srgbClr val="283764"/>
                </a:solidFill>
                <a:latin typeface="Lato" panose="020F0502020204030204" pitchFamily="34" charset="0"/>
              </a:rPr>
              <a:t>Organizacyjnie,</a:t>
            </a:r>
          </a:p>
          <a:p>
            <a:pPr marL="304810" indent="-304810">
              <a:lnSpc>
                <a:spcPct val="150000"/>
              </a:lnSpc>
              <a:buFont typeface="Wingdings" pitchFamily="2" charset="2"/>
              <a:buChar char="ü"/>
            </a:pPr>
            <a:r>
              <a:rPr lang="en-PL" sz="1400" dirty="0">
                <a:solidFill>
                  <a:srgbClr val="283764"/>
                </a:solidFill>
                <a:latin typeface="Lato" panose="020F0502020204030204" pitchFamily="34" charset="0"/>
              </a:rPr>
              <a:t>Cewniki dializacyjne wpływają na czas pracy pielęgniarek, dodając ~36 minut na pacjenta miesięcznie na leczenie za pomocą CVC </a:t>
            </a:r>
          </a:p>
          <a:p>
            <a:endParaRPr lang="en-PL" sz="1400" dirty="0">
              <a:solidFill>
                <a:srgbClr val="283764"/>
              </a:solidFill>
              <a:latin typeface="Lato" panose="020F0502020204030204" pitchFamily="34" charset="0"/>
            </a:endParaRPr>
          </a:p>
          <a:p>
            <a:pPr algn="r"/>
            <a:r>
              <a:rPr lang="en-PL" sz="1400" i="1" dirty="0">
                <a:solidFill>
                  <a:srgbClr val="283764"/>
                </a:solidFill>
                <a:latin typeface="Lato" panose="020F0502020204030204" pitchFamily="34" charset="0"/>
              </a:rPr>
              <a:t>*2023, wewnętrzna analiza danych DaVita.</a:t>
            </a:r>
          </a:p>
        </p:txBody>
      </p:sp>
    </p:spTree>
    <p:extLst>
      <p:ext uri="{BB962C8B-B14F-4D97-AF65-F5344CB8AC3E}">
        <p14:creationId xmlns:p14="http://schemas.microsoft.com/office/powerpoint/2010/main" val="1962396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Zespół sprawujący opiekę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grpSp>
        <p:nvGrpSpPr>
          <p:cNvPr id="31" name="Grupa 30">
            <a:extLst>
              <a:ext uri="{FF2B5EF4-FFF2-40B4-BE49-F238E27FC236}">
                <a16:creationId xmlns:a16="http://schemas.microsoft.com/office/drawing/2014/main" id="{92254A00-4907-D964-D3C1-0954A0E23463}"/>
              </a:ext>
            </a:extLst>
          </p:cNvPr>
          <p:cNvGrpSpPr/>
          <p:nvPr/>
        </p:nvGrpSpPr>
        <p:grpSpPr>
          <a:xfrm>
            <a:off x="2210539" y="2006356"/>
            <a:ext cx="2104008" cy="852257"/>
            <a:chOff x="976543" y="2050741"/>
            <a:chExt cx="2104008" cy="852257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41F390F5-258C-09E6-CC3A-01481E87134E}"/>
                </a:ext>
              </a:extLst>
            </p:cNvPr>
            <p:cNvSpPr/>
            <p:nvPr/>
          </p:nvSpPr>
          <p:spPr>
            <a:xfrm>
              <a:off x="976543" y="2050741"/>
              <a:ext cx="2104008" cy="85225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348C4682-50DB-7168-9F3B-C341318958B3}"/>
                </a:ext>
              </a:extLst>
            </p:cNvPr>
            <p:cNvSpPr/>
            <p:nvPr/>
          </p:nvSpPr>
          <p:spPr>
            <a:xfrm>
              <a:off x="1138209" y="2285669"/>
              <a:ext cx="176479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000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Farmakolog</a:t>
              </a:r>
            </a:p>
          </p:txBody>
        </p:sp>
      </p:grp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578016AE-AA34-D27D-2C8C-C4642983CAC6}"/>
              </a:ext>
            </a:extLst>
          </p:cNvPr>
          <p:cNvSpPr/>
          <p:nvPr/>
        </p:nvSpPr>
        <p:spPr>
          <a:xfrm>
            <a:off x="1537316" y="3250709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00A8EA18-8961-AC7A-048E-8DC2E5830C32}"/>
              </a:ext>
            </a:extLst>
          </p:cNvPr>
          <p:cNvSpPr/>
          <p:nvPr/>
        </p:nvSpPr>
        <p:spPr>
          <a:xfrm>
            <a:off x="2194263" y="4529094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0B3301B2-5795-BD98-DC67-09C52E6C3265}"/>
              </a:ext>
            </a:extLst>
          </p:cNvPr>
          <p:cNvSpPr/>
          <p:nvPr/>
        </p:nvSpPr>
        <p:spPr>
          <a:xfrm>
            <a:off x="7920360" y="2016712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: zaokrąglone rogi 22">
            <a:extLst>
              <a:ext uri="{FF2B5EF4-FFF2-40B4-BE49-F238E27FC236}">
                <a16:creationId xmlns:a16="http://schemas.microsoft.com/office/drawing/2014/main" id="{AA136903-68EB-CA07-9F61-84A4E4A0F649}"/>
              </a:ext>
            </a:extLst>
          </p:cNvPr>
          <p:cNvSpPr/>
          <p:nvPr/>
        </p:nvSpPr>
        <p:spPr>
          <a:xfrm>
            <a:off x="8559552" y="3241831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: zaokrąglone rogi 24">
            <a:extLst>
              <a:ext uri="{FF2B5EF4-FFF2-40B4-BE49-F238E27FC236}">
                <a16:creationId xmlns:a16="http://schemas.microsoft.com/office/drawing/2014/main" id="{D3F8FEDA-D588-D076-9BCA-B3450410F254}"/>
              </a:ext>
            </a:extLst>
          </p:cNvPr>
          <p:cNvSpPr/>
          <p:nvPr/>
        </p:nvSpPr>
        <p:spPr>
          <a:xfrm>
            <a:off x="4981853" y="4981853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46" name="Grupa 45">
            <a:extLst>
              <a:ext uri="{FF2B5EF4-FFF2-40B4-BE49-F238E27FC236}">
                <a16:creationId xmlns:a16="http://schemas.microsoft.com/office/drawing/2014/main" id="{998B588C-051F-4718-47D8-E2766660C710}"/>
              </a:ext>
            </a:extLst>
          </p:cNvPr>
          <p:cNvGrpSpPr/>
          <p:nvPr/>
        </p:nvGrpSpPr>
        <p:grpSpPr>
          <a:xfrm>
            <a:off x="4990730" y="3268462"/>
            <a:ext cx="2120284" cy="824143"/>
            <a:chOff x="-239697" y="1272454"/>
            <a:chExt cx="2120284" cy="548936"/>
          </a:xfrm>
        </p:grpSpPr>
        <p:sp>
          <p:nvSpPr>
            <p:cNvPr id="47" name="Prostokąt: zaokrąglone rogi 46">
              <a:extLst>
                <a:ext uri="{FF2B5EF4-FFF2-40B4-BE49-F238E27FC236}">
                  <a16:creationId xmlns:a16="http://schemas.microsoft.com/office/drawing/2014/main" id="{F09A954C-1BD9-1B3E-D30A-E15D99B264FE}"/>
                </a:ext>
              </a:extLst>
            </p:cNvPr>
            <p:cNvSpPr/>
            <p:nvPr/>
          </p:nvSpPr>
          <p:spPr>
            <a:xfrm>
              <a:off x="-239697" y="1272454"/>
              <a:ext cx="2104008" cy="5489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8" name="Rectangle 6">
              <a:extLst>
                <a:ext uri="{FF2B5EF4-FFF2-40B4-BE49-F238E27FC236}">
                  <a16:creationId xmlns:a16="http://schemas.microsoft.com/office/drawing/2014/main" id="{E1BFAFA3-EBD6-5F2C-8A20-4DBAFC7AD446}"/>
                </a:ext>
              </a:extLst>
            </p:cNvPr>
            <p:cNvSpPr/>
            <p:nvPr/>
          </p:nvSpPr>
          <p:spPr>
            <a:xfrm>
              <a:off x="-184563" y="1412660"/>
              <a:ext cx="2065150" cy="2665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000" dirty="0">
                  <a:solidFill>
                    <a:srgbClr val="D20F55"/>
                  </a:solidFill>
                  <a:latin typeface="Bree Davita" panose="02000806000000020004" pitchFamily="50" charset="0"/>
                  <a:ea typeface="Lato" panose="020F0502020204030203" pitchFamily="34" charset="0"/>
                  <a:cs typeface="Lato" panose="020F0502020204030203" pitchFamily="34" charset="0"/>
                </a:rPr>
                <a:t>Pacjent i rodzina</a:t>
              </a:r>
            </a:p>
          </p:txBody>
        </p:sp>
      </p:grp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A11487CE-9EF4-AB52-9656-AEA1FA72EA68}"/>
              </a:ext>
            </a:extLst>
          </p:cNvPr>
          <p:cNvSpPr/>
          <p:nvPr/>
        </p:nvSpPr>
        <p:spPr>
          <a:xfrm>
            <a:off x="7868575" y="4521694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B8AE24CD-2AFF-2CA5-B42C-B61CBB8FA13C}"/>
              </a:ext>
            </a:extLst>
          </p:cNvPr>
          <p:cNvSpPr/>
          <p:nvPr/>
        </p:nvSpPr>
        <p:spPr>
          <a:xfrm>
            <a:off x="5038077" y="1682319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B0A18D0-6BB4-A49D-7986-FFB227F5B602}"/>
              </a:ext>
            </a:extLst>
          </p:cNvPr>
          <p:cNvSpPr/>
          <p:nvPr/>
        </p:nvSpPr>
        <p:spPr>
          <a:xfrm>
            <a:off x="1672350" y="3467882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Koordynator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747AAA49-BC39-159E-FF2B-8C4CF61DBC37}"/>
              </a:ext>
            </a:extLst>
          </p:cNvPr>
          <p:cNvSpPr/>
          <p:nvPr/>
        </p:nvSpPr>
        <p:spPr>
          <a:xfrm>
            <a:off x="2357409" y="4756625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Dietetyk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2ACDB959-3941-0B92-3CF1-F6413F8325AE}"/>
              </a:ext>
            </a:extLst>
          </p:cNvPr>
          <p:cNvSpPr/>
          <p:nvPr/>
        </p:nvSpPr>
        <p:spPr>
          <a:xfrm>
            <a:off x="5144999" y="5218262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PR. socjalny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AB9A8C8F-753F-49C8-5B24-DA7E550224EC}"/>
              </a:ext>
            </a:extLst>
          </p:cNvPr>
          <p:cNvSpPr/>
          <p:nvPr/>
        </p:nvSpPr>
        <p:spPr>
          <a:xfrm>
            <a:off x="8039118" y="4747746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Radiol. </a:t>
            </a:r>
            <a:r>
              <a:rPr lang="pl-PL" sz="20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zab</a:t>
            </a: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0FD8500E-F9E4-605E-6BA2-42DCDE9345B5}"/>
              </a:ext>
            </a:extLst>
          </p:cNvPr>
          <p:cNvSpPr/>
          <p:nvPr/>
        </p:nvSpPr>
        <p:spPr>
          <a:xfrm>
            <a:off x="8696064" y="3469361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Chirurg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FE5F6349-FA26-FCD5-F803-377585128A7A}"/>
              </a:ext>
            </a:extLst>
          </p:cNvPr>
          <p:cNvSpPr/>
          <p:nvPr/>
        </p:nvSpPr>
        <p:spPr>
          <a:xfrm>
            <a:off x="8101261" y="2244244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Lekarz POZ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3F317134-6485-5A5B-E912-9E9AE38439CB}"/>
              </a:ext>
            </a:extLst>
          </p:cNvPr>
          <p:cNvSpPr/>
          <p:nvPr/>
        </p:nvSpPr>
        <p:spPr>
          <a:xfrm>
            <a:off x="5207142" y="1764849"/>
            <a:ext cx="17647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Nefrolog</a:t>
            </a:r>
          </a:p>
          <a:p>
            <a:pPr algn="ctr"/>
            <a:r>
              <a:rPr lang="pl-PL" sz="20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Pielęg</a:t>
            </a: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6267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Zespół sprawujący opiekę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grpSp>
        <p:nvGrpSpPr>
          <p:cNvPr id="31" name="Grupa 30">
            <a:extLst>
              <a:ext uri="{FF2B5EF4-FFF2-40B4-BE49-F238E27FC236}">
                <a16:creationId xmlns:a16="http://schemas.microsoft.com/office/drawing/2014/main" id="{92254A00-4907-D964-D3C1-0954A0E23463}"/>
              </a:ext>
            </a:extLst>
          </p:cNvPr>
          <p:cNvGrpSpPr/>
          <p:nvPr/>
        </p:nvGrpSpPr>
        <p:grpSpPr>
          <a:xfrm>
            <a:off x="2917793" y="2427464"/>
            <a:ext cx="2104008" cy="852257"/>
            <a:chOff x="976543" y="2050741"/>
            <a:chExt cx="2104008" cy="852257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41F390F5-258C-09E6-CC3A-01481E87134E}"/>
                </a:ext>
              </a:extLst>
            </p:cNvPr>
            <p:cNvSpPr/>
            <p:nvPr/>
          </p:nvSpPr>
          <p:spPr>
            <a:xfrm>
              <a:off x="976543" y="2050741"/>
              <a:ext cx="2104008" cy="85225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348C4682-50DB-7168-9F3B-C341318958B3}"/>
                </a:ext>
              </a:extLst>
            </p:cNvPr>
            <p:cNvSpPr/>
            <p:nvPr/>
          </p:nvSpPr>
          <p:spPr>
            <a:xfrm>
              <a:off x="1138209" y="2285669"/>
              <a:ext cx="176479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000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Farmakolog</a:t>
              </a:r>
            </a:p>
          </p:txBody>
        </p:sp>
      </p:grp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578016AE-AA34-D27D-2C8C-C4642983CAC6}"/>
              </a:ext>
            </a:extLst>
          </p:cNvPr>
          <p:cNvSpPr/>
          <p:nvPr/>
        </p:nvSpPr>
        <p:spPr>
          <a:xfrm>
            <a:off x="2580445" y="3298037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00A8EA18-8961-AC7A-048E-8DC2E5830C32}"/>
              </a:ext>
            </a:extLst>
          </p:cNvPr>
          <p:cNvSpPr/>
          <p:nvPr/>
        </p:nvSpPr>
        <p:spPr>
          <a:xfrm>
            <a:off x="2915322" y="4233249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0B3301B2-5795-BD98-DC67-09C52E6C3265}"/>
              </a:ext>
            </a:extLst>
          </p:cNvPr>
          <p:cNvSpPr/>
          <p:nvPr/>
        </p:nvSpPr>
        <p:spPr>
          <a:xfrm>
            <a:off x="7234438" y="2450987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: zaokrąglone rogi 22">
            <a:extLst>
              <a:ext uri="{FF2B5EF4-FFF2-40B4-BE49-F238E27FC236}">
                <a16:creationId xmlns:a16="http://schemas.microsoft.com/office/drawing/2014/main" id="{AA136903-68EB-CA07-9F61-84A4E4A0F649}"/>
              </a:ext>
            </a:extLst>
          </p:cNvPr>
          <p:cNvSpPr/>
          <p:nvPr/>
        </p:nvSpPr>
        <p:spPr>
          <a:xfrm>
            <a:off x="7234438" y="3368979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: zaokrąglone rogi 24">
            <a:extLst>
              <a:ext uri="{FF2B5EF4-FFF2-40B4-BE49-F238E27FC236}">
                <a16:creationId xmlns:a16="http://schemas.microsoft.com/office/drawing/2014/main" id="{D3F8FEDA-D588-D076-9BCA-B3450410F254}"/>
              </a:ext>
            </a:extLst>
          </p:cNvPr>
          <p:cNvSpPr/>
          <p:nvPr/>
        </p:nvSpPr>
        <p:spPr>
          <a:xfrm>
            <a:off x="5130430" y="4286971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46" name="Grupa 45">
            <a:extLst>
              <a:ext uri="{FF2B5EF4-FFF2-40B4-BE49-F238E27FC236}">
                <a16:creationId xmlns:a16="http://schemas.microsoft.com/office/drawing/2014/main" id="{998B588C-051F-4718-47D8-E2766660C710}"/>
              </a:ext>
            </a:extLst>
          </p:cNvPr>
          <p:cNvGrpSpPr/>
          <p:nvPr/>
        </p:nvGrpSpPr>
        <p:grpSpPr>
          <a:xfrm>
            <a:off x="4990730" y="3268462"/>
            <a:ext cx="2120284" cy="824143"/>
            <a:chOff x="-239697" y="1272454"/>
            <a:chExt cx="2120284" cy="548936"/>
          </a:xfrm>
        </p:grpSpPr>
        <p:sp>
          <p:nvSpPr>
            <p:cNvPr id="47" name="Prostokąt: zaokrąglone rogi 46">
              <a:extLst>
                <a:ext uri="{FF2B5EF4-FFF2-40B4-BE49-F238E27FC236}">
                  <a16:creationId xmlns:a16="http://schemas.microsoft.com/office/drawing/2014/main" id="{F09A954C-1BD9-1B3E-D30A-E15D99B264FE}"/>
                </a:ext>
              </a:extLst>
            </p:cNvPr>
            <p:cNvSpPr/>
            <p:nvPr/>
          </p:nvSpPr>
          <p:spPr>
            <a:xfrm>
              <a:off x="-239697" y="1272454"/>
              <a:ext cx="2104008" cy="5489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8" name="Rectangle 6">
              <a:extLst>
                <a:ext uri="{FF2B5EF4-FFF2-40B4-BE49-F238E27FC236}">
                  <a16:creationId xmlns:a16="http://schemas.microsoft.com/office/drawing/2014/main" id="{E1BFAFA3-EBD6-5F2C-8A20-4DBAFC7AD446}"/>
                </a:ext>
              </a:extLst>
            </p:cNvPr>
            <p:cNvSpPr/>
            <p:nvPr/>
          </p:nvSpPr>
          <p:spPr>
            <a:xfrm>
              <a:off x="-184563" y="1412660"/>
              <a:ext cx="2065150" cy="2665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000" dirty="0">
                  <a:solidFill>
                    <a:srgbClr val="D20F55"/>
                  </a:solidFill>
                  <a:latin typeface="Bree Davita" panose="02000806000000020004" pitchFamily="50" charset="0"/>
                  <a:ea typeface="Lato" panose="020F0502020204030203" pitchFamily="34" charset="0"/>
                  <a:cs typeface="Lato" panose="020F0502020204030203" pitchFamily="34" charset="0"/>
                </a:rPr>
                <a:t>Pacjent i rodzina</a:t>
              </a:r>
            </a:p>
          </p:txBody>
        </p:sp>
      </p:grp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A11487CE-9EF4-AB52-9656-AEA1FA72EA68}"/>
              </a:ext>
            </a:extLst>
          </p:cNvPr>
          <p:cNvSpPr/>
          <p:nvPr/>
        </p:nvSpPr>
        <p:spPr>
          <a:xfrm>
            <a:off x="7345538" y="4297077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B8AE24CD-2AFF-2CA5-B42C-B61CBB8FA13C}"/>
              </a:ext>
            </a:extLst>
          </p:cNvPr>
          <p:cNvSpPr/>
          <p:nvPr/>
        </p:nvSpPr>
        <p:spPr>
          <a:xfrm>
            <a:off x="5070351" y="2282517"/>
            <a:ext cx="2104008" cy="8522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B0A18D0-6BB4-A49D-7986-FFB227F5B602}"/>
              </a:ext>
            </a:extLst>
          </p:cNvPr>
          <p:cNvSpPr/>
          <p:nvPr/>
        </p:nvSpPr>
        <p:spPr>
          <a:xfrm>
            <a:off x="2759477" y="3490899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Koordynator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747AAA49-BC39-159E-FF2B-8C4CF61DBC37}"/>
              </a:ext>
            </a:extLst>
          </p:cNvPr>
          <p:cNvSpPr/>
          <p:nvPr/>
        </p:nvSpPr>
        <p:spPr>
          <a:xfrm>
            <a:off x="3078468" y="4460780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Dietetyk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2ACDB959-3941-0B92-3CF1-F6413F8325AE}"/>
              </a:ext>
            </a:extLst>
          </p:cNvPr>
          <p:cNvSpPr/>
          <p:nvPr/>
        </p:nvSpPr>
        <p:spPr>
          <a:xfrm>
            <a:off x="5293576" y="4523380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PR. socjalny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AB9A8C8F-753F-49C8-5B24-DA7E550224EC}"/>
              </a:ext>
            </a:extLst>
          </p:cNvPr>
          <p:cNvSpPr/>
          <p:nvPr/>
        </p:nvSpPr>
        <p:spPr>
          <a:xfrm>
            <a:off x="7516081" y="4523129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Radiol. </a:t>
            </a:r>
            <a:r>
              <a:rPr lang="pl-PL" sz="20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zab</a:t>
            </a: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0FD8500E-F9E4-605E-6BA2-42DCDE9345B5}"/>
              </a:ext>
            </a:extLst>
          </p:cNvPr>
          <p:cNvSpPr/>
          <p:nvPr/>
        </p:nvSpPr>
        <p:spPr>
          <a:xfrm>
            <a:off x="7370950" y="3596509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Chirurg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FE5F6349-FA26-FCD5-F803-377585128A7A}"/>
              </a:ext>
            </a:extLst>
          </p:cNvPr>
          <p:cNvSpPr/>
          <p:nvPr/>
        </p:nvSpPr>
        <p:spPr>
          <a:xfrm>
            <a:off x="7415339" y="2678519"/>
            <a:ext cx="17647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Lekarz POZ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3F317134-6485-5A5B-E912-9E9AE38439CB}"/>
              </a:ext>
            </a:extLst>
          </p:cNvPr>
          <p:cNvSpPr/>
          <p:nvPr/>
        </p:nvSpPr>
        <p:spPr>
          <a:xfrm>
            <a:off x="5210051" y="2331648"/>
            <a:ext cx="17647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Nefrolog</a:t>
            </a:r>
          </a:p>
          <a:p>
            <a:pPr algn="ctr"/>
            <a:r>
              <a:rPr lang="pl-PL" sz="20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Pielęg</a:t>
            </a: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3408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597981" y="1606858"/>
            <a:ext cx="8948691" cy="428791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9" y="512466"/>
            <a:ext cx="10787743" cy="106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AVF – niełatwa droga do sukcesu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A2E59EB-7C72-DED8-24F2-D438F4BE3B03}"/>
              </a:ext>
            </a:extLst>
          </p:cNvPr>
          <p:cNvGrpSpPr/>
          <p:nvPr/>
        </p:nvGrpSpPr>
        <p:grpSpPr>
          <a:xfrm>
            <a:off x="2441359" y="1619451"/>
            <a:ext cx="7277470" cy="4237469"/>
            <a:chOff x="2441359" y="1619451"/>
            <a:chExt cx="7277470" cy="4237469"/>
          </a:xfrm>
        </p:grpSpPr>
        <p:pic>
          <p:nvPicPr>
            <p:cNvPr id="2" name="Picture 3">
              <a:extLst>
                <a:ext uri="{FF2B5EF4-FFF2-40B4-BE49-F238E27FC236}">
                  <a16:creationId xmlns:a16="http://schemas.microsoft.com/office/drawing/2014/main" id="{E550A3B1-6280-3FF0-3C08-4736E2F4B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41359" y="1619451"/>
              <a:ext cx="5388746" cy="4237469"/>
            </a:xfrm>
            <a:prstGeom prst="rect">
              <a:avLst/>
            </a:prstGeom>
          </p:spPr>
        </p:pic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D19A32A3-D9C7-4471-38D9-0CBE95082BBF}"/>
                </a:ext>
              </a:extLst>
            </p:cNvPr>
            <p:cNvSpPr txBox="1"/>
            <p:nvPr/>
          </p:nvSpPr>
          <p:spPr>
            <a:xfrm>
              <a:off x="8001692" y="4203802"/>
              <a:ext cx="17171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Kłucie/używanie AVF</a:t>
              </a:r>
            </a:p>
          </p:txBody>
        </p: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61E712C1-4FD8-1996-6531-DDBD6A8A8C89}"/>
                </a:ext>
              </a:extLst>
            </p:cNvPr>
            <p:cNvSpPr txBox="1"/>
            <p:nvPr/>
          </p:nvSpPr>
          <p:spPr>
            <a:xfrm>
              <a:off x="6524094" y="2120520"/>
              <a:ext cx="13853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Dojrzewanie AVF</a:t>
              </a:r>
            </a:p>
          </p:txBody>
        </p:sp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B8809047-B30D-456B-CA64-24D35F865973}"/>
                </a:ext>
              </a:extLst>
            </p:cNvPr>
            <p:cNvSpPr txBox="1"/>
            <p:nvPr/>
          </p:nvSpPr>
          <p:spPr>
            <a:xfrm>
              <a:off x="6527291" y="3309547"/>
              <a:ext cx="1699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Interwencje/naprawa</a:t>
              </a:r>
            </a:p>
          </p:txBody>
        </p:sp>
        <p:cxnSp>
          <p:nvCxnSpPr>
            <p:cNvPr id="13" name="Łącznik prosty ze strzałką 12">
              <a:extLst>
                <a:ext uri="{FF2B5EF4-FFF2-40B4-BE49-F238E27FC236}">
                  <a16:creationId xmlns:a16="http://schemas.microsoft.com/office/drawing/2014/main" id="{A0E36E4E-83A6-BB09-58F1-7DA9E757327B}"/>
                </a:ext>
              </a:extLst>
            </p:cNvPr>
            <p:cNvCxnSpPr>
              <a:cxnSpLocks/>
            </p:cNvCxnSpPr>
            <p:nvPr/>
          </p:nvCxnSpPr>
          <p:spPr>
            <a:xfrm>
              <a:off x="7119891" y="2467992"/>
              <a:ext cx="0" cy="69245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: łamany 15">
              <a:extLst>
                <a:ext uri="{FF2B5EF4-FFF2-40B4-BE49-F238E27FC236}">
                  <a16:creationId xmlns:a16="http://schemas.microsoft.com/office/drawing/2014/main" id="{AF8E6CD2-B497-8BF6-6021-A0105AEA80F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506073" y="2623355"/>
              <a:ext cx="1518079" cy="1189604"/>
            </a:xfrm>
            <a:prstGeom prst="bentConnector3">
              <a:avLst>
                <a:gd name="adj1" fmla="val 20760"/>
              </a:avLst>
            </a:prstGeom>
            <a:ln>
              <a:solidFill>
                <a:srgbClr val="28376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6">
              <a:extLst>
                <a:ext uri="{FF2B5EF4-FFF2-40B4-BE49-F238E27FC236}">
                  <a16:creationId xmlns:a16="http://schemas.microsoft.com/office/drawing/2014/main" id="{A0094DD8-92D9-3197-1C7E-30046BD79272}"/>
                </a:ext>
              </a:extLst>
            </p:cNvPr>
            <p:cNvSpPr txBox="1"/>
            <p:nvPr/>
          </p:nvSpPr>
          <p:spPr>
            <a:xfrm rot="21279242">
              <a:off x="4812814" y="2320172"/>
              <a:ext cx="1370888" cy="246221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l-PL" sz="1000" b="1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   Dojrzewanie AVF  </a:t>
              </a:r>
            </a:p>
          </p:txBody>
        </p:sp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A87A2AA8-6DB3-593F-C56B-749BE0462AAA}"/>
                </a:ext>
              </a:extLst>
            </p:cNvPr>
            <p:cNvSpPr txBox="1"/>
            <p:nvPr/>
          </p:nvSpPr>
          <p:spPr>
            <a:xfrm rot="21279242">
              <a:off x="5885275" y="3922835"/>
              <a:ext cx="1338828" cy="246221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l-PL" sz="1000" b="1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   Nakłuwanie AVF  </a:t>
              </a:r>
            </a:p>
          </p:txBody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EDE2C45A-F4FA-92A6-0B82-EE66B8A25CAF}"/>
                </a:ext>
              </a:extLst>
            </p:cNvPr>
            <p:cNvSpPr txBox="1"/>
            <p:nvPr/>
          </p:nvSpPr>
          <p:spPr>
            <a:xfrm rot="21279242">
              <a:off x="3868106" y="3122250"/>
              <a:ext cx="1208985" cy="246221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l-PL" sz="1000" b="1" dirty="0">
                  <a:solidFill>
                    <a:srgbClr val="28376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  Założenie AVF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180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363984" y="949911"/>
            <a:ext cx="11523216" cy="466077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347" y="1411548"/>
            <a:ext cx="1576918" cy="74308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2800" b="1" dirty="0">
                <a:solidFill>
                  <a:srgbClr val="283764"/>
                </a:solidFill>
                <a:latin typeface="Bree Davita" panose="02000806000000020004" pitchFamily="50" charset="0"/>
              </a:rPr>
              <a:t>Przed HD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sp>
        <p:nvSpPr>
          <p:cNvPr id="3" name="Tytuł 5">
            <a:extLst>
              <a:ext uri="{FF2B5EF4-FFF2-40B4-BE49-F238E27FC236}">
                <a16:creationId xmlns:a16="http://schemas.microsoft.com/office/drawing/2014/main" id="{1C2E2529-DE61-4C63-72E9-3E1D469DE810}"/>
              </a:ext>
            </a:extLst>
          </p:cNvPr>
          <p:cNvSpPr txBox="1">
            <a:spLocks/>
          </p:cNvSpPr>
          <p:nvPr/>
        </p:nvSpPr>
        <p:spPr>
          <a:xfrm>
            <a:off x="5056182" y="1404150"/>
            <a:ext cx="2898210" cy="743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2800" b="1" dirty="0">
                <a:solidFill>
                  <a:srgbClr val="283764"/>
                </a:solidFill>
                <a:latin typeface="Bree Davita" panose="02000806000000020004" pitchFamily="50" charset="0"/>
              </a:rPr>
              <a:t>W trakcie HD</a:t>
            </a:r>
          </a:p>
        </p:txBody>
      </p:sp>
      <p:sp>
        <p:nvSpPr>
          <p:cNvPr id="12" name="Tytuł 5">
            <a:extLst>
              <a:ext uri="{FF2B5EF4-FFF2-40B4-BE49-F238E27FC236}">
                <a16:creationId xmlns:a16="http://schemas.microsoft.com/office/drawing/2014/main" id="{39F4930D-A9A3-9452-757D-F0F41815C2F5}"/>
              </a:ext>
            </a:extLst>
          </p:cNvPr>
          <p:cNvSpPr txBox="1">
            <a:spLocks/>
          </p:cNvSpPr>
          <p:nvPr/>
        </p:nvSpPr>
        <p:spPr>
          <a:xfrm>
            <a:off x="9601549" y="1395273"/>
            <a:ext cx="1576918" cy="743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2800" b="1" dirty="0">
                <a:solidFill>
                  <a:srgbClr val="283764"/>
                </a:solidFill>
                <a:latin typeface="Bree Davita" panose="02000806000000020004" pitchFamily="50" charset="0"/>
              </a:rPr>
              <a:t>Po HD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55A26799-13D3-127F-1C75-7C7D9E578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926" y="2110962"/>
            <a:ext cx="2544100" cy="1096882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5513A1CD-D41D-0C42-7A2A-9FD665C0D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9844" y="2121763"/>
            <a:ext cx="1732558" cy="1651247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5A70A2D5-D661-A189-1EC9-49BDDA0BE9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05598">
            <a:off x="10112752" y="2157704"/>
            <a:ext cx="1021812" cy="1134663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657E8A86-D0E0-6643-01E6-DC6F6D5069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2793" y="2175029"/>
            <a:ext cx="1211851" cy="1207363"/>
          </a:xfrm>
          <a:prstGeom prst="rect">
            <a:avLst/>
          </a:prstGeom>
        </p:spPr>
      </p:pic>
      <p:sp>
        <p:nvSpPr>
          <p:cNvPr id="24" name="Tytuł 5">
            <a:extLst>
              <a:ext uri="{FF2B5EF4-FFF2-40B4-BE49-F238E27FC236}">
                <a16:creationId xmlns:a16="http://schemas.microsoft.com/office/drawing/2014/main" id="{846465B0-3FAB-4807-BCD9-C8D43826C82B}"/>
              </a:ext>
            </a:extLst>
          </p:cNvPr>
          <p:cNvSpPr txBox="1">
            <a:spLocks/>
          </p:cNvSpPr>
          <p:nvPr/>
        </p:nvSpPr>
        <p:spPr>
          <a:xfrm>
            <a:off x="1185517" y="3401626"/>
            <a:ext cx="2436571" cy="17030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oglądanie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dotyk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osłuchiwanie</a:t>
            </a:r>
          </a:p>
        </p:txBody>
      </p:sp>
      <p:sp>
        <p:nvSpPr>
          <p:cNvPr id="25" name="Tytuł 5">
            <a:extLst>
              <a:ext uri="{FF2B5EF4-FFF2-40B4-BE49-F238E27FC236}">
                <a16:creationId xmlns:a16="http://schemas.microsoft.com/office/drawing/2014/main" id="{74A81DE6-8E71-AE87-33A4-CDEA1FCE1A54}"/>
              </a:ext>
            </a:extLst>
          </p:cNvPr>
          <p:cNvSpPr txBox="1">
            <a:spLocks/>
          </p:cNvSpPr>
          <p:nvPr/>
        </p:nvSpPr>
        <p:spPr>
          <a:xfrm>
            <a:off x="5075416" y="3447494"/>
            <a:ext cx="2436571" cy="17030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aparat HD</a:t>
            </a:r>
          </a:p>
        </p:txBody>
      </p:sp>
      <p:sp>
        <p:nvSpPr>
          <p:cNvPr id="27" name="Tytuł 5">
            <a:extLst>
              <a:ext uri="{FF2B5EF4-FFF2-40B4-BE49-F238E27FC236}">
                <a16:creationId xmlns:a16="http://schemas.microsoft.com/office/drawing/2014/main" id="{823994DC-B611-083A-2B9F-3E42D7506226}"/>
              </a:ext>
            </a:extLst>
          </p:cNvPr>
          <p:cNvSpPr txBox="1">
            <a:spLocks/>
          </p:cNvSpPr>
          <p:nvPr/>
        </p:nvSpPr>
        <p:spPr>
          <a:xfrm>
            <a:off x="8858783" y="3324687"/>
            <a:ext cx="2436571" cy="17030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czas krwawienia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↓KT/V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4310BA13-D096-263A-20FC-87F1F33E2762}"/>
              </a:ext>
            </a:extLst>
          </p:cNvPr>
          <p:cNvSpPr txBox="1"/>
          <p:nvPr/>
        </p:nvSpPr>
        <p:spPr>
          <a:xfrm>
            <a:off x="6569476" y="5024734"/>
            <a:ext cx="6249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Badanie AVF skuteczne w ocenie występowania problemów z AVF </a:t>
            </a:r>
            <a:br>
              <a:rPr lang="pl-PL" sz="12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12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(Asif A. CJASN 2007, </a:t>
            </a:r>
            <a:r>
              <a:rPr lang="pl-PL" sz="12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Safa</a:t>
            </a:r>
            <a:r>
              <a:rPr lang="pl-PL" sz="12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A. </a:t>
            </a:r>
            <a:r>
              <a:rPr lang="pl-PL" sz="1200" dirty="0" err="1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Radiology</a:t>
            </a:r>
            <a:r>
              <a:rPr lang="pl-PL" sz="12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1996)</a:t>
            </a:r>
          </a:p>
        </p:txBody>
      </p:sp>
    </p:spTree>
    <p:extLst>
      <p:ext uri="{BB962C8B-B14F-4D97-AF65-F5344CB8AC3E}">
        <p14:creationId xmlns:p14="http://schemas.microsoft.com/office/powerpoint/2010/main" val="1007637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882" y="1941771"/>
            <a:ext cx="9300491" cy="2701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6000" b="1" dirty="0">
                <a:solidFill>
                  <a:schemeClr val="bg1"/>
                </a:solidFill>
                <a:latin typeface="Bree Davita" panose="02000806000000020004" pitchFamily="50" charset="0"/>
              </a:rPr>
              <a:t>Powikłania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9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74" y="370422"/>
            <a:ext cx="8421600" cy="12897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Dysfunkcja CVC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234634" y="1819131"/>
            <a:ext cx="9140186" cy="27381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niemożliwość ukończenia sesji HD z powodu alarmów ciśnień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niemożliwość uzyskania adekwatnego przepływu krwi podczas </a:t>
            </a:r>
            <a:r>
              <a:rPr lang="pl-PL" sz="24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podczas</a:t>
            </a:r>
            <a:r>
              <a:rPr lang="pl-PL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kolejnych dwóch lub więcej sesji HD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nieuzyskanie adekwatnej hemodializy (KT/V).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56B178F8-E018-DA81-A884-A761AAD3C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9337" y="754603"/>
            <a:ext cx="3331231" cy="111672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072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1056443" y="790113"/>
            <a:ext cx="10076155" cy="52555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141E25B1-060D-790F-0A38-AB1C250AF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696" y="1624614"/>
            <a:ext cx="5214089" cy="3533312"/>
          </a:xfrm>
          <a:prstGeom prst="round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CEF0B8C5-6E67-F9BE-6530-919F09664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9397" y="1013817"/>
            <a:ext cx="3797072" cy="482033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79118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06" y="388178"/>
            <a:ext cx="8421600" cy="12897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Zakażenie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270143" y="1774742"/>
            <a:ext cx="11146539" cy="27381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Ujście zewnętrzne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Kanał podskórny CVC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CRBSI – sepsa </a:t>
            </a:r>
            <a:r>
              <a:rPr lang="pl-PL" sz="24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odcewnikowa</a:t>
            </a:r>
            <a:endParaRPr lang="pl-PL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-  Zapalenie kości, infekcyjne zapalenie wsierdzia, septyczne zapalenie stawów, ropień, hospitalizacje/zgon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C0BA1A57-24D0-74C7-A6DE-4B5A2CFBDC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85" r="5771" b="6831"/>
          <a:stretch/>
        </p:blipFill>
        <p:spPr>
          <a:xfrm>
            <a:off x="8735627" y="870012"/>
            <a:ext cx="3142695" cy="79546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489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1F390F5-258C-09E6-CC3A-01481E87134E}"/>
              </a:ext>
            </a:extLst>
          </p:cNvPr>
          <p:cNvSpPr/>
          <p:nvPr/>
        </p:nvSpPr>
        <p:spPr>
          <a:xfrm>
            <a:off x="2485748" y="790113"/>
            <a:ext cx="7226424" cy="52555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C36169B1-E869-7C65-50EA-678647F2A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309002" y="1095192"/>
            <a:ext cx="2278466" cy="4719682"/>
          </a:xfrm>
          <a:prstGeom prst="round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C1C59901-5AB9-404E-7660-160AE0091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538" y="1089754"/>
            <a:ext cx="2642483" cy="472511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382178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882" y="1941771"/>
            <a:ext cx="9300491" cy="2701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6000" b="1" dirty="0">
                <a:solidFill>
                  <a:schemeClr val="bg1"/>
                </a:solidFill>
                <a:latin typeface="Bree Davita" panose="02000806000000020004" pitchFamily="50" charset="0"/>
              </a:rPr>
              <a:t>Proces kwalifikacji do D4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76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82" y="1955626"/>
            <a:ext cx="9300491" cy="2701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6000" dirty="0">
                <a:solidFill>
                  <a:schemeClr val="bg1"/>
                </a:solidFill>
                <a:latin typeface="Bree Davita" panose="02000806000000020004" pitchFamily="50" charset="0"/>
              </a:rPr>
              <a:t>Dlaczego się z Państwem spotykamy?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907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761" y="379300"/>
            <a:ext cx="8421600" cy="12897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  <a:latin typeface="Bree Davita" panose="02000806000000020004" pitchFamily="50" charset="0"/>
              </a:rPr>
              <a:t>Świadoma, wspólna decyzja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43783C91-F59A-A7FF-FC0D-A1DA444CF5EB}"/>
              </a:ext>
            </a:extLst>
          </p:cNvPr>
          <p:cNvSpPr/>
          <p:nvPr/>
        </p:nvSpPr>
        <p:spPr>
          <a:xfrm>
            <a:off x="1189608" y="1589103"/>
            <a:ext cx="9836458" cy="445659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5">
            <a:extLst>
              <a:ext uri="{FF2B5EF4-FFF2-40B4-BE49-F238E27FC236}">
                <a16:creationId xmlns:a16="http://schemas.microsoft.com/office/drawing/2014/main" id="{79307832-4DA3-B862-06C6-226CD16412D1}"/>
              </a:ext>
            </a:extLst>
          </p:cNvPr>
          <p:cNvSpPr txBox="1">
            <a:spLocks/>
          </p:cNvSpPr>
          <p:nvPr/>
        </p:nvSpPr>
        <p:spPr>
          <a:xfrm>
            <a:off x="4300606" y="2493834"/>
            <a:ext cx="3627154" cy="27381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Edukacja, przekaz wiedzy</a:t>
            </a:r>
          </a:p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Zaangażowanie pacjenta</a:t>
            </a:r>
          </a:p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Partnerstwo</a:t>
            </a:r>
          </a:p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Perspektywa pacjenta </a:t>
            </a:r>
          </a:p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Wyniki ważne dla chorego</a:t>
            </a:r>
          </a:p>
          <a:p>
            <a:pPr algn="ctr">
              <a:lnSpc>
                <a:spcPct val="150000"/>
              </a:lnSpc>
            </a:pPr>
            <a:endParaRPr lang="pl-PL" sz="2400" dirty="0">
              <a:solidFill>
                <a:srgbClr val="28376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Wzajemny szacunek</a:t>
            </a:r>
          </a:p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28376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Uszanowanie decyzji </a:t>
            </a:r>
            <a:endParaRPr lang="pl-PL" sz="1600" dirty="0">
              <a:solidFill>
                <a:srgbClr val="28376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F10277F0-976E-A230-9170-91248759A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9159" y="2937155"/>
            <a:ext cx="2634864" cy="2735677"/>
          </a:xfrm>
          <a:prstGeom prst="rect">
            <a:avLst/>
          </a:prstGeom>
        </p:spPr>
      </p:pic>
      <p:sp>
        <p:nvSpPr>
          <p:cNvPr id="10" name="Curved Left Arrow 4">
            <a:extLst>
              <a:ext uri="{FF2B5EF4-FFF2-40B4-BE49-F238E27FC236}">
                <a16:creationId xmlns:a16="http://schemas.microsoft.com/office/drawing/2014/main" id="{D7B7D720-065E-3236-4969-F6A1925A83A7}"/>
              </a:ext>
            </a:extLst>
          </p:cNvPr>
          <p:cNvSpPr/>
          <p:nvPr/>
        </p:nvSpPr>
        <p:spPr>
          <a:xfrm>
            <a:off x="7557430" y="2540526"/>
            <a:ext cx="1367745" cy="2537429"/>
          </a:xfrm>
          <a:prstGeom prst="curvedLeftArrow">
            <a:avLst/>
          </a:prstGeom>
          <a:solidFill>
            <a:srgbClr val="283764"/>
          </a:solidFill>
          <a:ln>
            <a:solidFill>
              <a:srgbClr val="2837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027">
              <a:solidFill>
                <a:schemeClr val="tx1"/>
              </a:solidFill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B5EDB24A-A25D-C726-8FC3-D1F34039C1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2365" y="2441267"/>
            <a:ext cx="1876626" cy="3231564"/>
          </a:xfrm>
          <a:prstGeom prst="rect">
            <a:avLst/>
          </a:prstGeom>
        </p:spPr>
      </p:pic>
      <p:sp>
        <p:nvSpPr>
          <p:cNvPr id="11" name="Curved Left Arrow 9">
            <a:extLst>
              <a:ext uri="{FF2B5EF4-FFF2-40B4-BE49-F238E27FC236}">
                <a16:creationId xmlns:a16="http://schemas.microsoft.com/office/drawing/2014/main" id="{9B0F5F34-B879-8605-F2A9-84D2F8542656}"/>
              </a:ext>
            </a:extLst>
          </p:cNvPr>
          <p:cNvSpPr/>
          <p:nvPr/>
        </p:nvSpPr>
        <p:spPr>
          <a:xfrm rot="10800000">
            <a:off x="3303043" y="2540526"/>
            <a:ext cx="1367745" cy="2537429"/>
          </a:xfrm>
          <a:prstGeom prst="curvedLeftArrow">
            <a:avLst/>
          </a:prstGeom>
          <a:solidFill>
            <a:srgbClr val="283764"/>
          </a:solidFill>
          <a:ln>
            <a:solidFill>
              <a:srgbClr val="2837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027">
              <a:solidFill>
                <a:schemeClr val="tx1"/>
              </a:solidFill>
            </a:endParaRPr>
          </a:p>
        </p:txBody>
      </p:sp>
      <p:pic>
        <p:nvPicPr>
          <p:cNvPr id="17" name="Grafika 16" descr="Czat (od prawej do lewej)">
            <a:extLst>
              <a:ext uri="{FF2B5EF4-FFF2-40B4-BE49-F238E27FC236}">
                <a16:creationId xmlns:a16="http://schemas.microsoft.com/office/drawing/2014/main" id="{50AABD77-5D94-DE7F-5792-54E0FBFD3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3759" y="2110666"/>
            <a:ext cx="914400" cy="914400"/>
          </a:xfrm>
          <a:prstGeom prst="rect">
            <a:avLst/>
          </a:prstGeom>
        </p:spPr>
      </p:pic>
      <p:pic>
        <p:nvPicPr>
          <p:cNvPr id="18" name="Grafika 17" descr="Czat (od prawej do lewej)">
            <a:extLst>
              <a:ext uri="{FF2B5EF4-FFF2-40B4-BE49-F238E27FC236}">
                <a16:creationId xmlns:a16="http://schemas.microsoft.com/office/drawing/2014/main" id="{CD71DA97-C84C-9453-EFA2-EAEB36DA00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9075938" y="255602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295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55B6898-F9E9-B1CC-922F-4DEB6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882" y="1941771"/>
            <a:ext cx="9300491" cy="2701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6000" dirty="0">
                <a:solidFill>
                  <a:schemeClr val="bg1"/>
                </a:solidFill>
                <a:latin typeface="Bree Davita" panose="02000806000000020004" pitchFamily="50" charset="0"/>
              </a:rPr>
              <a:t>Dziękuję.</a:t>
            </a:r>
            <a:br>
              <a:rPr lang="pl-PL" sz="6000" dirty="0">
                <a:solidFill>
                  <a:schemeClr val="bg1"/>
                </a:solidFill>
                <a:latin typeface="Bree Davita" panose="02000806000000020004" pitchFamily="50" charset="0"/>
              </a:rPr>
            </a:br>
            <a:r>
              <a:rPr lang="pl-PL" sz="6000" dirty="0">
                <a:solidFill>
                  <a:schemeClr val="bg1"/>
                </a:solidFill>
                <a:latin typeface="Bree Davita" panose="02000806000000020004" pitchFamily="50" charset="0"/>
              </a:rPr>
              <a:t>Czas na pytania…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09FC0B0-9CC5-77A1-8ADE-B1A2F8E4B76E}"/>
              </a:ext>
            </a:extLst>
          </p:cNvPr>
          <p:cNvSpPr/>
          <p:nvPr/>
        </p:nvSpPr>
        <p:spPr>
          <a:xfrm>
            <a:off x="-120580" y="-90435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F04A002-B07A-41D1-1612-65CBF9E04A5A}"/>
              </a:ext>
            </a:extLst>
          </p:cNvPr>
          <p:cNvSpPr/>
          <p:nvPr/>
        </p:nvSpPr>
        <p:spPr>
          <a:xfrm>
            <a:off x="-139002" y="6291943"/>
            <a:ext cx="12480053" cy="653143"/>
          </a:xfrm>
          <a:prstGeom prst="rect">
            <a:avLst/>
          </a:prstGeom>
          <a:solidFill>
            <a:srgbClr val="00A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B74285F-51D8-4568-70E9-AF5F6B5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863" y="5855773"/>
            <a:ext cx="793820" cy="30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5798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1342</Words>
  <Application>Microsoft Macintosh PowerPoint</Application>
  <PresentationFormat>Widescreen</PresentationFormat>
  <Paragraphs>252</Paragraphs>
  <Slides>38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Aptos</vt:lpstr>
      <vt:lpstr>Arial</vt:lpstr>
      <vt:lpstr>Bree Davita</vt:lpstr>
      <vt:lpstr>Calibri</vt:lpstr>
      <vt:lpstr>Calibri Light</vt:lpstr>
      <vt:lpstr>Lato</vt:lpstr>
      <vt:lpstr>Wingdings</vt:lpstr>
      <vt:lpstr>Motyw pakietu Office</vt:lpstr>
      <vt:lpstr>Warunek bezpiecznej hemodializy – Dobry Dostęp Do Dializ (D4) </vt:lpstr>
      <vt:lpstr>Po co dostęp naczyniowy do dializ?</vt:lpstr>
      <vt:lpstr>Po co dostęp naczyniowy do dializ?</vt:lpstr>
      <vt:lpstr>Czego oczekujemy po D4?</vt:lpstr>
      <vt:lpstr>Rodzaje dostępów dializacyjnych?</vt:lpstr>
      <vt:lpstr>Dostęp naczyniowy – co mówią zalecenia (Polskie Tow. Nefrolog.) </vt:lpstr>
      <vt:lpstr>AVF przetoka t-ż</vt:lpstr>
      <vt:lpstr>PowerPoint Presentation</vt:lpstr>
      <vt:lpstr>PowerPoint Presentation</vt:lpstr>
      <vt:lpstr>AVG proteza t-ż</vt:lpstr>
      <vt:lpstr>CVC cewnik dializacyjny</vt:lpstr>
      <vt:lpstr>Cewniki dializacyjne (CVC)</vt:lpstr>
      <vt:lpstr>Cewniki dializacyjne (CVC)</vt:lpstr>
      <vt:lpstr>PowerPoint Presentation</vt:lpstr>
      <vt:lpstr>Jak osiągnąć D4?</vt:lpstr>
      <vt:lpstr>Ogólne zasady tworzenia dostępu t-ż</vt:lpstr>
      <vt:lpstr>Ogólne zasady tworzenia dostępu t-ż</vt:lpstr>
      <vt:lpstr>PowerPoint Presentation</vt:lpstr>
      <vt:lpstr>PowerPoint Presentation</vt:lpstr>
      <vt:lpstr>PowerPoint Presentation</vt:lpstr>
      <vt:lpstr>Miejsce wszczepienia T-CVC</vt:lpstr>
      <vt:lpstr>Jeszcze raz: dlaczego dostęp tętniczo-żylny?</vt:lpstr>
      <vt:lpstr>PowerPoint Presentation</vt:lpstr>
      <vt:lpstr>PowerPoint Presentation</vt:lpstr>
      <vt:lpstr>PowerPoint Presentation</vt:lpstr>
      <vt:lpstr>Zespół sprawujący opiekę</vt:lpstr>
      <vt:lpstr>Zespół sprawujący opiekę</vt:lpstr>
      <vt:lpstr>AVF – niełatwa droga do sukcesu</vt:lpstr>
      <vt:lpstr>Przed HD</vt:lpstr>
      <vt:lpstr>Powikłania</vt:lpstr>
      <vt:lpstr>Dysfunkcja CVC</vt:lpstr>
      <vt:lpstr>PowerPoint Presentation</vt:lpstr>
      <vt:lpstr>Zakażenie</vt:lpstr>
      <vt:lpstr>PowerPoint Presentation</vt:lpstr>
      <vt:lpstr>Proces kwalifikacji do D4</vt:lpstr>
      <vt:lpstr>Dlaczego się z Państwem spotykamy?</vt:lpstr>
      <vt:lpstr>Świadoma, wspólna decyzja</vt:lpstr>
      <vt:lpstr>Dziękuję. Czas na pytania…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Warunek bezpiecznej hemodializy – Dobry Dostęp Do Dializ (D4)</dc:title>
  <dc:creator>Izabela Kubik</dc:creator>
  <cp:lastModifiedBy>Szymon Brzósko</cp:lastModifiedBy>
  <cp:revision>80</cp:revision>
  <dcterms:created xsi:type="dcterms:W3CDTF">2024-05-09T10:32:55Z</dcterms:created>
  <dcterms:modified xsi:type="dcterms:W3CDTF">2024-06-06T08:23:12Z</dcterms:modified>
</cp:coreProperties>
</file>