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61" r:id="rId5"/>
    <p:sldId id="258" r:id="rId6"/>
    <p:sldId id="260" r:id="rId7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5000"/>
    <a:srgbClr val="154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/>
    <p:restoredTop sz="94689"/>
  </p:normalViewPr>
  <p:slideViewPr>
    <p:cSldViewPr snapToGrid="0">
      <p:cViewPr varScale="1">
        <p:scale>
          <a:sx n="57" d="100"/>
          <a:sy n="57" d="100"/>
        </p:scale>
        <p:origin x="15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3362E-09A8-48D1-8F84-FFDF18D79380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424BB-225B-4686-A579-176D36C1B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570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DFDB9-9B08-C04A-B96D-805552E130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654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9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9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82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82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56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1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5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1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81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628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7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79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3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CF0E50-C1B5-6C45-92E2-9EE87315990E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B92D1B-4BCF-6F46-BD49-F756031E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8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10.png"/><Relationship Id="rId10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9018E7-6DB4-5100-3C22-F84DD1F61A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-49278" y="294470"/>
            <a:ext cx="12850878" cy="90820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6213D9-9673-3144-1787-A8AC256B1497}"/>
              </a:ext>
            </a:extLst>
          </p:cNvPr>
          <p:cNvSpPr txBox="1"/>
          <p:nvPr/>
        </p:nvSpPr>
        <p:spPr>
          <a:xfrm>
            <a:off x="609776" y="294470"/>
            <a:ext cx="80815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800">
                <a:solidFill>
                  <a:srgbClr val="154A70"/>
                </a:solidFill>
                <a:latin typeface="Bree Davita" panose="02000806000000020004" pitchFamily="2" charset="77"/>
              </a:rPr>
              <a:t>Bezpieczeństwo pacjenta zaczyna się ode mnie</a:t>
            </a:r>
            <a:endParaRPr lang="en-US" sz="4800" dirty="0">
              <a:solidFill>
                <a:srgbClr val="154A70"/>
              </a:solidFill>
              <a:latin typeface="Bree Davita" panose="02000806000000020004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BCD8D6-97AE-9FFA-43BE-3E0D86F68D31}"/>
              </a:ext>
            </a:extLst>
          </p:cNvPr>
          <p:cNvSpPr txBox="1"/>
          <p:nvPr/>
        </p:nvSpPr>
        <p:spPr>
          <a:xfrm>
            <a:off x="2146300" y="8542379"/>
            <a:ext cx="4429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>
                <a:solidFill>
                  <a:srgbClr val="154A7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Zeskanuj kod QR, aby przesłać zdjęcie swojej tablicy bezpieczeństwa pacjentów do 17 października.</a:t>
            </a:r>
            <a:endParaRPr lang="en-US" sz="1400" dirty="0">
              <a:solidFill>
                <a:srgbClr val="154A7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5A6A1285-4080-3C3E-1CFC-0B02E1848B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567" y="7787013"/>
            <a:ext cx="1163268" cy="116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04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A720825-301E-DD8B-7FFB-1FA6824BA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688" y="691367"/>
            <a:ext cx="11799112" cy="783566"/>
          </a:xfrm>
        </p:spPr>
        <p:txBody>
          <a:bodyPr>
            <a:noAutofit/>
          </a:bodyPr>
          <a:lstStyle/>
          <a:p>
            <a:r>
              <a:rPr lang="pl-PL" sz="3600">
                <a:solidFill>
                  <a:srgbClr val="154A70"/>
                </a:solidFill>
                <a:latin typeface="Bree Davita" panose="02000806000000020004" pitchFamily="2" charset="77"/>
                <a:ea typeface="+mn-ea"/>
                <a:cs typeface="+mn-cs"/>
              </a:rPr>
              <a:t>Spraw, by Twoja tablica bezpieczeństwa </a:t>
            </a:r>
            <a:br>
              <a:rPr lang="pl-PL" sz="3600">
                <a:solidFill>
                  <a:srgbClr val="154A70"/>
                </a:solidFill>
                <a:latin typeface="Bree Davita" panose="02000806000000020004" pitchFamily="2" charset="77"/>
                <a:ea typeface="+mn-ea"/>
                <a:cs typeface="+mn-cs"/>
              </a:rPr>
            </a:br>
            <a:r>
              <a:rPr lang="pl-PL" sz="3600">
                <a:solidFill>
                  <a:srgbClr val="154A70"/>
                </a:solidFill>
                <a:latin typeface="Bree Davita" panose="02000806000000020004" pitchFamily="2" charset="77"/>
                <a:ea typeface="+mn-ea"/>
                <a:cs typeface="+mn-cs"/>
              </a:rPr>
              <a:t>pacjenta była kolorowa i wyjątkowa!</a:t>
            </a:r>
            <a:endParaRPr lang="en-US" sz="3600" dirty="0">
              <a:solidFill>
                <a:srgbClr val="154A70"/>
              </a:solidFill>
              <a:latin typeface="Bree Davita" panose="02000806000000020004" pitchFamily="2" charset="77"/>
              <a:ea typeface="+mn-ea"/>
              <a:cs typeface="+mn-cs"/>
            </a:endParaRPr>
          </a:p>
        </p:txBody>
      </p:sp>
      <p:pic>
        <p:nvPicPr>
          <p:cNvPr id="12" name="Picture 11" descr="A piece of paper with holes in it&#10;&#10;Description automatically generated">
            <a:extLst>
              <a:ext uri="{FF2B5EF4-FFF2-40B4-BE49-F238E27FC236}">
                <a16:creationId xmlns:a16="http://schemas.microsoft.com/office/drawing/2014/main" id="{866060F6-D96F-772E-6FDE-B498E3DAB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1698">
            <a:off x="7280946" y="5374458"/>
            <a:ext cx="1962238" cy="1967621"/>
          </a:xfrm>
          <a:prstGeom prst="rect">
            <a:avLst/>
          </a:prstGeom>
        </p:spPr>
      </p:pic>
      <p:pic>
        <p:nvPicPr>
          <p:cNvPr id="14" name="Picture 13" descr="A piece of paper with lines&#10;&#10;Description automatically generated">
            <a:extLst>
              <a:ext uri="{FF2B5EF4-FFF2-40B4-BE49-F238E27FC236}">
                <a16:creationId xmlns:a16="http://schemas.microsoft.com/office/drawing/2014/main" id="{8FC54A40-4F58-E3FE-73C8-172C5EB1457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7253">
            <a:off x="1049062" y="2080419"/>
            <a:ext cx="2037055" cy="2061161"/>
          </a:xfrm>
          <a:prstGeom prst="rect">
            <a:avLst/>
          </a:prstGeom>
        </p:spPr>
      </p:pic>
      <p:pic>
        <p:nvPicPr>
          <p:cNvPr id="16" name="Picture 15" descr="A green and blue object with black background&#10;&#10;Description automatically generated">
            <a:extLst>
              <a:ext uri="{FF2B5EF4-FFF2-40B4-BE49-F238E27FC236}">
                <a16:creationId xmlns:a16="http://schemas.microsoft.com/office/drawing/2014/main" id="{60CDCD8E-199E-19F4-E15B-1E8D7560EC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23416">
            <a:off x="10309471" y="5345181"/>
            <a:ext cx="1528188" cy="1161262"/>
          </a:xfrm>
          <a:prstGeom prst="rect">
            <a:avLst/>
          </a:prstGeom>
        </p:spPr>
      </p:pic>
      <p:pic>
        <p:nvPicPr>
          <p:cNvPr id="18" name="Picture 17" descr="A yellow and orange striped object&#10;&#10;Description automatically generated">
            <a:extLst>
              <a:ext uri="{FF2B5EF4-FFF2-40B4-BE49-F238E27FC236}">
                <a16:creationId xmlns:a16="http://schemas.microsoft.com/office/drawing/2014/main" id="{3F8A648A-B33B-522E-90C7-3F83AB2F9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7339">
            <a:off x="10245679" y="4604524"/>
            <a:ext cx="1528188" cy="966546"/>
          </a:xfrm>
          <a:prstGeom prst="rect">
            <a:avLst/>
          </a:prstGeom>
        </p:spPr>
      </p:pic>
      <p:pic>
        <p:nvPicPr>
          <p:cNvPr id="22" name="Picture 21" descr="A white and orange checkered banner&#10;&#10;Description automatically generated">
            <a:extLst>
              <a:ext uri="{FF2B5EF4-FFF2-40B4-BE49-F238E27FC236}">
                <a16:creationId xmlns:a16="http://schemas.microsoft.com/office/drawing/2014/main" id="{CB41B415-F5FC-F8DB-C45C-1D49D855DD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071">
            <a:off x="10368913" y="6294523"/>
            <a:ext cx="1252729" cy="1038418"/>
          </a:xfrm>
          <a:prstGeom prst="rect">
            <a:avLst/>
          </a:prstGeom>
        </p:spPr>
      </p:pic>
      <p:pic>
        <p:nvPicPr>
          <p:cNvPr id="24" name="Picture 23" descr="A blue and grey hat&#10;&#10;Description automatically generated">
            <a:extLst>
              <a:ext uri="{FF2B5EF4-FFF2-40B4-BE49-F238E27FC236}">
                <a16:creationId xmlns:a16="http://schemas.microsoft.com/office/drawing/2014/main" id="{4AE2E622-64C9-33A8-AC61-6331DC5B27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029" y="3217002"/>
            <a:ext cx="624367" cy="631228"/>
          </a:xfrm>
          <a:prstGeom prst="rect">
            <a:avLst/>
          </a:prstGeom>
        </p:spPr>
      </p:pic>
      <p:pic>
        <p:nvPicPr>
          <p:cNvPr id="26" name="Picture 25" descr="A pink and grey hat&#10;&#10;Description automatically generated">
            <a:extLst>
              <a:ext uri="{FF2B5EF4-FFF2-40B4-BE49-F238E27FC236}">
                <a16:creationId xmlns:a16="http://schemas.microsoft.com/office/drawing/2014/main" id="{38D21450-9E33-8B41-34D5-C905549F04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627" y="2404364"/>
            <a:ext cx="596490" cy="613948"/>
          </a:xfrm>
          <a:prstGeom prst="rect">
            <a:avLst/>
          </a:prstGeom>
        </p:spPr>
      </p:pic>
      <p:pic>
        <p:nvPicPr>
          <p:cNvPr id="30" name="Picture 29" descr="A blue square on a black background&#10;&#10;Description automatically generated">
            <a:extLst>
              <a:ext uri="{FF2B5EF4-FFF2-40B4-BE49-F238E27FC236}">
                <a16:creationId xmlns:a16="http://schemas.microsoft.com/office/drawing/2014/main" id="{2AD5943D-4079-B5E6-4FCB-91EA0E5D047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6566">
            <a:off x="916278" y="5049571"/>
            <a:ext cx="2200817" cy="2287665"/>
          </a:xfrm>
          <a:prstGeom prst="rect">
            <a:avLst/>
          </a:prstGeom>
        </p:spPr>
      </p:pic>
      <p:pic>
        <p:nvPicPr>
          <p:cNvPr id="32" name="Picture 31" descr="A pink sky with a silhouette of a city&#10;&#10;Description automatically generated">
            <a:extLst>
              <a:ext uri="{FF2B5EF4-FFF2-40B4-BE49-F238E27FC236}">
                <a16:creationId xmlns:a16="http://schemas.microsoft.com/office/drawing/2014/main" id="{8159A14A-0192-EEB8-EEB3-0F01082C76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761" y="6025100"/>
            <a:ext cx="2113854" cy="812588"/>
          </a:xfrm>
          <a:prstGeom prst="rect">
            <a:avLst/>
          </a:prstGeom>
        </p:spPr>
      </p:pic>
      <p:pic>
        <p:nvPicPr>
          <p:cNvPr id="34" name="Picture 33" descr="A heart drawn in blue on a black background&#10;&#10;Description automatically generated">
            <a:extLst>
              <a:ext uri="{FF2B5EF4-FFF2-40B4-BE49-F238E27FC236}">
                <a16:creationId xmlns:a16="http://schemas.microsoft.com/office/drawing/2014/main" id="{EAEFC5F4-48C4-BFF5-F678-00D009656D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01" y="7615546"/>
            <a:ext cx="1160088" cy="1351694"/>
          </a:xfrm>
          <a:prstGeom prst="rect">
            <a:avLst/>
          </a:prstGeom>
        </p:spPr>
      </p:pic>
      <p:pic>
        <p:nvPicPr>
          <p:cNvPr id="38" name="Picture 37" descr="A blue star on a black background&#10;&#10;Description automatically generated">
            <a:extLst>
              <a:ext uri="{FF2B5EF4-FFF2-40B4-BE49-F238E27FC236}">
                <a16:creationId xmlns:a16="http://schemas.microsoft.com/office/drawing/2014/main" id="{9D9BF5BB-4BA5-F4C6-FADB-31DDAC8796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69657" y="7820239"/>
            <a:ext cx="1170535" cy="1008652"/>
          </a:xfrm>
          <a:prstGeom prst="rect">
            <a:avLst/>
          </a:prstGeom>
        </p:spPr>
      </p:pic>
      <p:pic>
        <p:nvPicPr>
          <p:cNvPr id="40" name="Picture 39" descr="A blue exclamation mark and a black background&#10;&#10;Description automatically generated">
            <a:extLst>
              <a:ext uri="{FF2B5EF4-FFF2-40B4-BE49-F238E27FC236}">
                <a16:creationId xmlns:a16="http://schemas.microsoft.com/office/drawing/2014/main" id="{9C01D1F5-7ECF-3DB1-8400-285BEBC7BA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290" y="7892988"/>
            <a:ext cx="609814" cy="1011888"/>
          </a:xfrm>
          <a:prstGeom prst="rect">
            <a:avLst/>
          </a:prstGeom>
        </p:spPr>
      </p:pic>
      <p:pic>
        <p:nvPicPr>
          <p:cNvPr id="42" name="Picture 41" descr="A blue stars on a black background&#10;&#10;Description automatically generated">
            <a:extLst>
              <a:ext uri="{FF2B5EF4-FFF2-40B4-BE49-F238E27FC236}">
                <a16:creationId xmlns:a16="http://schemas.microsoft.com/office/drawing/2014/main" id="{0698E1ED-6E02-F026-8351-EC269F6A13C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475" y="7667814"/>
            <a:ext cx="1141914" cy="1394454"/>
          </a:xfrm>
          <a:prstGeom prst="rect">
            <a:avLst/>
          </a:prstGeom>
        </p:spPr>
      </p:pic>
      <p:pic>
        <p:nvPicPr>
          <p:cNvPr id="44" name="Picture 43" descr="A blue curved lines on a black background&#10;&#10;Description automatically generated">
            <a:extLst>
              <a:ext uri="{FF2B5EF4-FFF2-40B4-BE49-F238E27FC236}">
                <a16:creationId xmlns:a16="http://schemas.microsoft.com/office/drawing/2014/main" id="{24DD8EBC-6CCD-9B2B-D25B-A1666F9E3E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8039224" y="8119727"/>
            <a:ext cx="882533" cy="803105"/>
          </a:xfrm>
          <a:prstGeom prst="rect">
            <a:avLst/>
          </a:prstGeom>
        </p:spPr>
      </p:pic>
      <p:pic>
        <p:nvPicPr>
          <p:cNvPr id="46" name="Picture 45" descr="A blue heart with a black background&#10;&#10;Description automatically generated">
            <a:extLst>
              <a:ext uri="{FF2B5EF4-FFF2-40B4-BE49-F238E27FC236}">
                <a16:creationId xmlns:a16="http://schemas.microsoft.com/office/drawing/2014/main" id="{FD824CA7-C057-A82E-6761-D7298738BFB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615" y="7962196"/>
            <a:ext cx="731870" cy="989012"/>
          </a:xfrm>
          <a:prstGeom prst="rect">
            <a:avLst/>
          </a:prstGeom>
        </p:spPr>
      </p:pic>
      <p:pic>
        <p:nvPicPr>
          <p:cNvPr id="48" name="Picture 47" descr="A blue lightning bolt on a black background&#10;&#10;Description automatically generated">
            <a:extLst>
              <a:ext uri="{FF2B5EF4-FFF2-40B4-BE49-F238E27FC236}">
                <a16:creationId xmlns:a16="http://schemas.microsoft.com/office/drawing/2014/main" id="{76946F25-8609-6A27-02AF-646D705632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389" y="7925489"/>
            <a:ext cx="606924" cy="1136778"/>
          </a:xfrm>
          <a:prstGeom prst="rect">
            <a:avLst/>
          </a:prstGeom>
        </p:spPr>
      </p:pic>
      <p:pic>
        <p:nvPicPr>
          <p:cNvPr id="50" name="Picture 49" descr="A film strip with black dots&#10;&#10;Description automatically generated">
            <a:extLst>
              <a:ext uri="{FF2B5EF4-FFF2-40B4-BE49-F238E27FC236}">
                <a16:creationId xmlns:a16="http://schemas.microsoft.com/office/drawing/2014/main" id="{127A7202-DE64-84CD-3A4A-70A69B4AA74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53" y="2198313"/>
            <a:ext cx="2251396" cy="3141016"/>
          </a:xfrm>
          <a:prstGeom prst="rect">
            <a:avLst/>
          </a:prstGeom>
        </p:spPr>
      </p:pic>
      <p:pic>
        <p:nvPicPr>
          <p:cNvPr id="52" name="Picture 51" descr="A polaroid of a photo&#10;&#10;Description automatically generated">
            <a:extLst>
              <a:ext uri="{FF2B5EF4-FFF2-40B4-BE49-F238E27FC236}">
                <a16:creationId xmlns:a16="http://schemas.microsoft.com/office/drawing/2014/main" id="{338FAA7F-849F-B489-C798-2C23E536D5F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2482">
            <a:off x="8253170" y="2231148"/>
            <a:ext cx="2380178" cy="27830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B2E16E-4DF7-0B03-27F4-95ADEB81C5A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98019" y="113115"/>
            <a:ext cx="2047981" cy="12986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179546-95EA-50B1-F083-04A9BEE7261D}"/>
              </a:ext>
            </a:extLst>
          </p:cNvPr>
          <p:cNvSpPr txBox="1">
            <a:spLocks/>
          </p:cNvSpPr>
          <p:nvPr/>
        </p:nvSpPr>
        <p:spPr>
          <a:xfrm>
            <a:off x="443687" y="1534635"/>
            <a:ext cx="9701453" cy="330052"/>
          </a:xfrm>
          <a:prstGeom prst="rect">
            <a:avLst/>
          </a:prstGeom>
        </p:spPr>
        <p:txBody>
          <a:bodyPr vert="horz" lIns="87284" tIns="43642" rIns="87284" bIns="43642" rtlCol="0" anchor="b">
            <a:normAutofit lnSpcReduction="10000"/>
          </a:bodyPr>
          <a:lstStyle>
            <a:lvl1pPr algn="l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Możesz wykorzystać poniższe elementy.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126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67BC4-9679-F66B-126B-DEB6D1339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687" y="351137"/>
            <a:ext cx="9950889" cy="1148802"/>
          </a:xfrm>
        </p:spPr>
        <p:txBody>
          <a:bodyPr>
            <a:normAutofit fontScale="90000"/>
          </a:bodyPr>
          <a:lstStyle/>
          <a:p>
            <a:r>
              <a:rPr lang="pl-PL" sz="4000">
                <a:solidFill>
                  <a:srgbClr val="154A70"/>
                </a:solidFill>
                <a:latin typeface="Bree Davita" panose="02000806000000020004" pitchFamily="2" charset="77"/>
                <a:ea typeface="+mn-ea"/>
                <a:cs typeface="+mn-cs"/>
              </a:rPr>
              <a:t>Potrzebujesz inspiracji? Zapoznaj się z poniższym przykładem.</a:t>
            </a:r>
            <a:endParaRPr lang="en-US" sz="4000" dirty="0">
              <a:solidFill>
                <a:srgbClr val="154A70"/>
              </a:solidFill>
              <a:latin typeface="Bree Davita" panose="02000806000000020004" pitchFamily="2" charset="77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D9E399-8B9B-69A0-C1EC-095AF09A9320}"/>
              </a:ext>
            </a:extLst>
          </p:cNvPr>
          <p:cNvSpPr txBox="1">
            <a:spLocks/>
          </p:cNvSpPr>
          <p:nvPr/>
        </p:nvSpPr>
        <p:spPr>
          <a:xfrm>
            <a:off x="443687" y="1534635"/>
            <a:ext cx="9701453" cy="330052"/>
          </a:xfrm>
          <a:prstGeom prst="rect">
            <a:avLst/>
          </a:prstGeom>
        </p:spPr>
        <p:txBody>
          <a:bodyPr vert="horz" lIns="87284" tIns="43642" rIns="87284" bIns="43642" rtlCol="0" anchor="b">
            <a:normAutofit lnSpcReduction="10000"/>
          </a:bodyPr>
          <a:lstStyle>
            <a:lvl1pPr algn="l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 ukończeniu tablicy prześlij jej zdjęcie, skanując kod QR. 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4D16E1-E5E3-FC9A-5423-9E74C5241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2172109"/>
            <a:ext cx="9485044" cy="6927278"/>
          </a:xfrm>
          <a:prstGeom prst="rect">
            <a:avLst/>
          </a:prstGeom>
          <a:ln w="190500" cap="sq">
            <a:solidFill>
              <a:srgbClr val="925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F5D1E80-9CC8-F14F-40B2-B9460ABB3192}"/>
              </a:ext>
            </a:extLst>
          </p:cNvPr>
          <p:cNvGrpSpPr/>
          <p:nvPr/>
        </p:nvGrpSpPr>
        <p:grpSpPr>
          <a:xfrm>
            <a:off x="1826809" y="3453772"/>
            <a:ext cx="8730626" cy="5106508"/>
            <a:chOff x="895060" y="1872656"/>
            <a:chExt cx="11315072" cy="663839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4BF060E-4B30-498D-939B-53A40045E4A6}"/>
                </a:ext>
              </a:extLst>
            </p:cNvPr>
            <p:cNvGrpSpPr/>
            <p:nvPr/>
          </p:nvGrpSpPr>
          <p:grpSpPr>
            <a:xfrm>
              <a:off x="7989724" y="1872656"/>
              <a:ext cx="4220408" cy="2983442"/>
              <a:chOff x="7770202" y="1757119"/>
              <a:chExt cx="4220408" cy="2983442"/>
            </a:xfrm>
          </p:grpSpPr>
          <p:pic>
            <p:nvPicPr>
              <p:cNvPr id="4" name="Picture 3" descr="A polaroid of a photo&#10;&#10;Description automatically generated">
                <a:extLst>
                  <a:ext uri="{FF2B5EF4-FFF2-40B4-BE49-F238E27FC236}">
                    <a16:creationId xmlns:a16="http://schemas.microsoft.com/office/drawing/2014/main" id="{C1901A90-CAA0-38A9-1674-DF26FEF62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02482">
                <a:off x="7770202" y="1757119"/>
                <a:ext cx="4220408" cy="2983442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A711AE-26AC-C493-6B49-91B0B41BBB33}"/>
                  </a:ext>
                </a:extLst>
              </p:cNvPr>
              <p:cNvSpPr txBox="1"/>
              <p:nvPr/>
            </p:nvSpPr>
            <p:spPr>
              <a:xfrm>
                <a:off x="8279716" y="2071622"/>
                <a:ext cx="3176550" cy="192050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ea typeface="+mn-lt"/>
                    <a:cs typeface="+mn-lt"/>
                  </a:rPr>
                  <a:t>To me, safety means giving every patient the confidence that we care as much about their well-being as they do. I remember when a new patient was anxious during their first dialysis session. I sat with them, explained the process, and answered all their questions. They told me later they felt safe because I took the time to care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A4BD1E1-3615-D590-1A4A-99EBDE0DA547}"/>
                </a:ext>
              </a:extLst>
            </p:cNvPr>
            <p:cNvGrpSpPr/>
            <p:nvPr/>
          </p:nvGrpSpPr>
          <p:grpSpPr>
            <a:xfrm>
              <a:off x="7193049" y="6383216"/>
              <a:ext cx="4582917" cy="1854001"/>
              <a:chOff x="873126" y="5793973"/>
              <a:chExt cx="4582917" cy="1854001"/>
            </a:xfrm>
          </p:grpSpPr>
          <p:pic>
            <p:nvPicPr>
              <p:cNvPr id="8" name="Picture 7" descr="A pink sky with a silhouette of a city&#10;&#10;Description automatically generated">
                <a:extLst>
                  <a:ext uri="{FF2B5EF4-FFF2-40B4-BE49-F238E27FC236}">
                    <a16:creationId xmlns:a16="http://schemas.microsoft.com/office/drawing/2014/main" id="{7AD26AAA-396C-8080-13CF-501A47CF6E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40000">
                <a:off x="877881" y="5793973"/>
                <a:ext cx="4578162" cy="1648728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55FA1A2-D66D-AABA-B46F-E09A426DB543}"/>
                  </a:ext>
                </a:extLst>
              </p:cNvPr>
              <p:cNvSpPr txBox="1"/>
              <p:nvPr/>
            </p:nvSpPr>
            <p:spPr>
              <a:xfrm rot="240000">
                <a:off x="873126" y="5808734"/>
                <a:ext cx="4552239" cy="183924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dirty="0">
                    <a:ea typeface="+mn-lt"/>
                    <a:cs typeface="+mn-lt"/>
                  </a:rPr>
                  <a:t>My role is to lead by example  always follow protocols and never cut corners. Last month, I noticed a teammate almost skipped the final step in the machine check because we were short on time. I reminded them, and we did it together. It only took an extra minute, and we both felt better knowing it was done right.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1921C5B-C2C7-FA6D-3DC7-25FCF47A26B1}"/>
                </a:ext>
              </a:extLst>
            </p:cNvPr>
            <p:cNvGrpSpPr/>
            <p:nvPr/>
          </p:nvGrpSpPr>
          <p:grpSpPr>
            <a:xfrm>
              <a:off x="5712778" y="1895189"/>
              <a:ext cx="2728883" cy="2671713"/>
              <a:chOff x="5331503" y="2114711"/>
              <a:chExt cx="2728883" cy="2671713"/>
            </a:xfrm>
          </p:grpSpPr>
          <p:pic>
            <p:nvPicPr>
              <p:cNvPr id="12" name="Picture 11" descr="A blue square on a black background&#10;&#10;Description automatically generated">
                <a:extLst>
                  <a:ext uri="{FF2B5EF4-FFF2-40B4-BE49-F238E27FC236}">
                    <a16:creationId xmlns:a16="http://schemas.microsoft.com/office/drawing/2014/main" id="{CFE3C7D0-1891-AE91-60E7-73938F4371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46566">
                <a:off x="5331503" y="2114711"/>
                <a:ext cx="2728883" cy="2671713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BEF58C3-C44D-5A67-0412-DE7272C05447}"/>
                  </a:ext>
                </a:extLst>
              </p:cNvPr>
              <p:cNvSpPr txBox="1"/>
              <p:nvPr/>
            </p:nvSpPr>
            <p:spPr>
              <a:xfrm rot="21300000">
                <a:off x="5574832" y="2234271"/>
                <a:ext cx="2231136" cy="243064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50">
                    <a:ea typeface="+mn-lt"/>
                    <a:cs typeface="+mn-lt"/>
                  </a:rPr>
                  <a:t>I am always checking in when I see someone overwhelmed. A few weeks ago, someone looked flustered after back-to-back treatments. I helped clean the station so they could take a breath. We have to take care of each other to take care of our patients</a:t>
                </a:r>
                <a:endParaRPr lang="en-US" sz="105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0E972E-73CA-299A-4AF5-1188A06041A9}"/>
                </a:ext>
              </a:extLst>
            </p:cNvPr>
            <p:cNvGrpSpPr/>
            <p:nvPr/>
          </p:nvGrpSpPr>
          <p:grpSpPr>
            <a:xfrm>
              <a:off x="3194917" y="2122767"/>
              <a:ext cx="2437105" cy="2445209"/>
              <a:chOff x="1230773" y="1799261"/>
              <a:chExt cx="2437105" cy="2445209"/>
            </a:xfrm>
          </p:grpSpPr>
          <p:pic>
            <p:nvPicPr>
              <p:cNvPr id="15" name="Picture 14" descr="A piece of paper with lines&#10;&#10;Description automatically generated">
                <a:extLst>
                  <a:ext uri="{FF2B5EF4-FFF2-40B4-BE49-F238E27FC236}">
                    <a16:creationId xmlns:a16="http://schemas.microsoft.com/office/drawing/2014/main" id="{DD36D2B7-A1CD-4C0B-AF95-508748C499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87253">
                <a:off x="1230773" y="1799261"/>
                <a:ext cx="2437105" cy="2445209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923276C-A3D9-DA1A-C7E4-901D9638956F}"/>
                  </a:ext>
                </a:extLst>
              </p:cNvPr>
              <p:cNvSpPr txBox="1"/>
              <p:nvPr/>
            </p:nvSpPr>
            <p:spPr>
              <a:xfrm rot="720000">
                <a:off x="1644381" y="2366409"/>
                <a:ext cx="1799082" cy="1520403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100">
                    <a:ea typeface="+mn-lt"/>
                    <a:cs typeface="+mn-lt"/>
                  </a:rPr>
                  <a:t>I</a:t>
                </a:r>
                <a:r>
                  <a:rPr lang="en-US" sz="1400">
                    <a:latin typeface="Perpetua"/>
                    <a:ea typeface="+mn-lt"/>
                    <a:cs typeface="+mn-lt"/>
                  </a:rPr>
                  <a:t> help by sharing the workload, especially on busy days, so no one feels rushed.</a:t>
                </a:r>
                <a:endParaRPr lang="en-US" sz="1400">
                  <a:latin typeface="Perpetua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8FD15AA-4810-BE28-BBD2-F584F669CE28}"/>
                </a:ext>
              </a:extLst>
            </p:cNvPr>
            <p:cNvGrpSpPr/>
            <p:nvPr/>
          </p:nvGrpSpPr>
          <p:grpSpPr>
            <a:xfrm>
              <a:off x="3421754" y="3956468"/>
              <a:ext cx="4344540" cy="2406726"/>
              <a:chOff x="3421754" y="3956468"/>
              <a:chExt cx="4344540" cy="2406726"/>
            </a:xfrm>
          </p:grpSpPr>
          <p:pic>
            <p:nvPicPr>
              <p:cNvPr id="18" name="Picture 17" descr="A yellow and orange striped object&#10;&#10;Description automatically generated">
                <a:extLst>
                  <a:ext uri="{FF2B5EF4-FFF2-40B4-BE49-F238E27FC236}">
                    <a16:creationId xmlns:a16="http://schemas.microsoft.com/office/drawing/2014/main" id="{65EEA659-6C8D-7D11-9564-E35D9876D7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447339">
                <a:off x="3421754" y="3956468"/>
                <a:ext cx="4344540" cy="2406726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C73D34-D8C0-EF97-ADD9-77E6AA571ADB}"/>
                  </a:ext>
                </a:extLst>
              </p:cNvPr>
              <p:cNvSpPr txBox="1"/>
              <p:nvPr/>
            </p:nvSpPr>
            <p:spPr>
              <a:xfrm rot="120000">
                <a:off x="3811694" y="4700177"/>
                <a:ext cx="3799332" cy="92333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lasassy Caps"/>
                    <a:ea typeface="+mn-lt"/>
                    <a:cs typeface="+mn-lt"/>
                  </a:rPr>
                  <a:t>It means going home at the end of the day knowing we did the right thing for every patient.</a:t>
                </a:r>
                <a:endParaRPr 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lasassy Caps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FBEFB1B-A2C0-B2AB-B28D-3ACFB52F6F0B}"/>
                </a:ext>
              </a:extLst>
            </p:cNvPr>
            <p:cNvGrpSpPr/>
            <p:nvPr/>
          </p:nvGrpSpPr>
          <p:grpSpPr>
            <a:xfrm>
              <a:off x="1090568" y="4350024"/>
              <a:ext cx="2251396" cy="3141016"/>
              <a:chOff x="5977821" y="4835283"/>
              <a:chExt cx="2251396" cy="3141016"/>
            </a:xfrm>
          </p:grpSpPr>
          <p:pic>
            <p:nvPicPr>
              <p:cNvPr id="21" name="Picture 20" descr="A film strip with black dots&#10;&#10;Description automatically generated">
                <a:extLst>
                  <a:ext uri="{FF2B5EF4-FFF2-40B4-BE49-F238E27FC236}">
                    <a16:creationId xmlns:a16="http://schemas.microsoft.com/office/drawing/2014/main" id="{147296DA-1053-3EB8-5D6A-8907FCF5C6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77821" y="4835283"/>
                <a:ext cx="2251396" cy="3141016"/>
              </a:xfrm>
              <a:prstGeom prst="rect">
                <a:avLst/>
              </a:prstGeom>
            </p:spPr>
          </p:pic>
          <p:pic>
            <p:nvPicPr>
              <p:cNvPr id="22" name="Picture 21" descr="A group of people posing for a photo&#10;&#10;AI-generated content may be incorrect.">
                <a:extLst>
                  <a:ext uri="{FF2B5EF4-FFF2-40B4-BE49-F238E27FC236}">
                    <a16:creationId xmlns:a16="http://schemas.microsoft.com/office/drawing/2014/main" id="{4711D4B2-6582-E5DC-0B13-6298DE8835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62319" y="5134737"/>
                <a:ext cx="1613154" cy="1011936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A7D6DE8-DC9C-5ED5-9AFB-BABA46A3E0E7}"/>
                  </a:ext>
                </a:extLst>
              </p:cNvPr>
              <p:cNvSpPr txBox="1"/>
              <p:nvPr/>
            </p:nvSpPr>
            <p:spPr>
              <a:xfrm>
                <a:off x="6134872" y="6425553"/>
                <a:ext cx="1953736" cy="132035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Making sure we always add FUN to our day to keep our day to keep everyone to our day to keep spirits high</a:t>
                </a:r>
              </a:p>
            </p:txBody>
          </p:sp>
        </p:grpSp>
        <p:pic>
          <p:nvPicPr>
            <p:cNvPr id="24" name="Picture 23" descr="A piece of paper with holes in it&#10;&#10;Description automatically generated">
              <a:extLst>
                <a:ext uri="{FF2B5EF4-FFF2-40B4-BE49-F238E27FC236}">
                  <a16:creationId xmlns:a16="http://schemas.microsoft.com/office/drawing/2014/main" id="{CD992C81-03E5-CFA8-5B20-70CF4297F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698">
              <a:off x="1168991" y="2013278"/>
              <a:ext cx="1962238" cy="1967621"/>
            </a:xfrm>
            <a:prstGeom prst="rect">
              <a:avLst/>
            </a:prstGeom>
          </p:spPr>
        </p:pic>
        <p:pic>
          <p:nvPicPr>
            <p:cNvPr id="25" name="Picture 24" descr="A white and orange checkered banner&#10;&#10;Description automatically generated">
              <a:extLst>
                <a:ext uri="{FF2B5EF4-FFF2-40B4-BE49-F238E27FC236}">
                  <a16:creationId xmlns:a16="http://schemas.microsoft.com/office/drawing/2014/main" id="{3B2833FD-B76A-CA5C-F966-37FDC4616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0071">
              <a:off x="8937187" y="4356878"/>
              <a:ext cx="2812491" cy="239021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2DC113-6691-259A-BD95-7F705905E902}"/>
                </a:ext>
              </a:extLst>
            </p:cNvPr>
            <p:cNvSpPr txBox="1"/>
            <p:nvPr/>
          </p:nvSpPr>
          <p:spPr>
            <a:xfrm rot="21120000">
              <a:off x="1363901" y="2099209"/>
              <a:ext cx="1772680" cy="18004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 dirty="0">
                  <a:latin typeface="Consolas"/>
                  <a:ea typeface="+mn-lt"/>
                  <a:cs typeface="+mn-lt"/>
                </a:rPr>
                <a:t>I check access sites carefully every treatment. A patient once had slight redness turned out to be an early infection</a:t>
              </a:r>
              <a:endParaRPr lang="en-US" sz="1050" dirty="0">
                <a:latin typeface="Consolas"/>
              </a:endParaRPr>
            </a:p>
          </p:txBody>
        </p:sp>
        <p:pic>
          <p:nvPicPr>
            <p:cNvPr id="27" name="Picture 26" descr="A heart drawn in blue on a black background&#10;&#10;Description automatically generated">
              <a:extLst>
                <a:ext uri="{FF2B5EF4-FFF2-40B4-BE49-F238E27FC236}">
                  <a16:creationId xmlns:a16="http://schemas.microsoft.com/office/drawing/2014/main" id="{64469E08-E055-B9A7-24C9-7B8479A82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060" y="3809833"/>
              <a:ext cx="1160088" cy="1351694"/>
            </a:xfrm>
            <a:prstGeom prst="rect">
              <a:avLst/>
            </a:prstGeom>
          </p:spPr>
        </p:pic>
        <p:pic>
          <p:nvPicPr>
            <p:cNvPr id="28" name="Picture 27" descr="A group of people posing for a photo&#10;&#10;AI-generated content may be incorrect.">
              <a:extLst>
                <a:ext uri="{FF2B5EF4-FFF2-40B4-BE49-F238E27FC236}">
                  <a16:creationId xmlns:a16="http://schemas.microsoft.com/office/drawing/2014/main" id="{0B87A3FC-25B8-11B3-BD9B-1E0433A87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869988" y="4898841"/>
              <a:ext cx="1556049" cy="130551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334D6C5-B848-962C-9AB0-B1EB2C7847E8}"/>
                </a:ext>
              </a:extLst>
            </p:cNvPr>
            <p:cNvSpPr txBox="1"/>
            <p:nvPr/>
          </p:nvSpPr>
          <p:spPr>
            <a:xfrm>
              <a:off x="9429173" y="5086686"/>
              <a:ext cx="2743200" cy="108028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itka Text"/>
                  <a:ea typeface="+mn-lt"/>
                  <a:cs typeface="+mn-lt"/>
                </a:rPr>
                <a:t>Safety means our patients trust us to do the right thing, even when no one’s watching.</a:t>
              </a:r>
              <a:endPara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itka Text"/>
              </a:endParaRPr>
            </a:p>
          </p:txBody>
        </p:sp>
        <p:pic>
          <p:nvPicPr>
            <p:cNvPr id="30" name="Picture 29" descr="A piece of paper with lines&#10;&#10;Description automatically generated">
              <a:extLst>
                <a:ext uri="{FF2B5EF4-FFF2-40B4-BE49-F238E27FC236}">
                  <a16:creationId xmlns:a16="http://schemas.microsoft.com/office/drawing/2014/main" id="{3FF63DCA-CC3D-53FE-FF72-65C0BA554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40000">
              <a:off x="3872367" y="5760123"/>
              <a:ext cx="3609223" cy="2750932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A5718AB-A9FB-BB5C-16FB-020E2D831EBD}"/>
                </a:ext>
              </a:extLst>
            </p:cNvPr>
            <p:cNvSpPr txBox="1"/>
            <p:nvPr/>
          </p:nvSpPr>
          <p:spPr>
            <a:xfrm>
              <a:off x="4458534" y="6170711"/>
              <a:ext cx="2462385" cy="228060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>
                  <a:ea typeface="+mn-lt"/>
                  <a:cs typeface="+mn-lt"/>
                </a:rPr>
                <a:t>During a busy day, someone almost hooked up a patient  missing a check. I caught it and reminded them to check. No harm done, but it was a good reminder how easy it is to slip when we're rushing.</a:t>
              </a:r>
              <a:endParaRPr lang="en-US" sz="12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CB3A63F-6D05-535B-8FF9-C1E59B7EA95C}"/>
                </a:ext>
              </a:extLst>
            </p:cNvPr>
            <p:cNvSpPr txBox="1"/>
            <p:nvPr/>
          </p:nvSpPr>
          <p:spPr>
            <a:xfrm>
              <a:off x="2398307" y="7192815"/>
              <a:ext cx="1846507" cy="108028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>
                  <a:ea typeface="+mn-lt"/>
                  <a:cs typeface="+mn-lt"/>
                </a:rPr>
                <a:t>I speak up when something doesn’t feel right, even if it’s small.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29676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aVita">
      <a:dk1>
        <a:srgbClr val="000000"/>
      </a:dk1>
      <a:lt1>
        <a:sysClr val="window" lastClr="FFFFFF"/>
      </a:lt1>
      <a:dk2>
        <a:srgbClr val="0069B1"/>
      </a:dk2>
      <a:lt2>
        <a:srgbClr val="FFA81E"/>
      </a:lt2>
      <a:accent1>
        <a:srgbClr val="283764"/>
      </a:accent1>
      <a:accent2>
        <a:srgbClr val="00A8E4"/>
      </a:accent2>
      <a:accent3>
        <a:srgbClr val="EE8000"/>
      </a:accent3>
      <a:accent4>
        <a:srgbClr val="FFC100"/>
      </a:accent4>
      <a:accent5>
        <a:srgbClr val="85B20A"/>
      </a:accent5>
      <a:accent6>
        <a:srgbClr val="D20F55"/>
      </a:accent6>
      <a:hlink>
        <a:srgbClr val="128094"/>
      </a:hlink>
      <a:folHlink>
        <a:srgbClr val="64198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960b70-b86b-4108-880d-66e027c5484a">
      <Terms xmlns="http://schemas.microsoft.com/office/infopath/2007/PartnerControls"/>
    </lcf76f155ced4ddcb4097134ff3c332f>
    <TaxCatchAll xmlns="4dcde2fe-c1d1-4913-9426-e9b993ca3b4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40E5FA26B3194DBB36966941913897" ma:contentTypeVersion="13" ma:contentTypeDescription="Create a new document." ma:contentTypeScope="" ma:versionID="09018029502497f97cbde6f4b0d52d07">
  <xsd:schema xmlns:xsd="http://www.w3.org/2001/XMLSchema" xmlns:xs="http://www.w3.org/2001/XMLSchema" xmlns:p="http://schemas.microsoft.com/office/2006/metadata/properties" xmlns:ns2="b9960b70-b86b-4108-880d-66e027c5484a" xmlns:ns3="4dcde2fe-c1d1-4913-9426-e9b993ca3b4d" targetNamespace="http://schemas.microsoft.com/office/2006/metadata/properties" ma:root="true" ma:fieldsID="a8376246aaa8d8bc002cad20d0f31cdc" ns2:_="" ns3:_="">
    <xsd:import namespace="b9960b70-b86b-4108-880d-66e027c5484a"/>
    <xsd:import namespace="4dcde2fe-c1d1-4913-9426-e9b993ca3b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960b70-b86b-4108-880d-66e027c548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5bee9b9-7213-4f1c-997a-86e558c250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cde2fe-c1d1-4913-9426-e9b993ca3b4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9db28b6-21a5-4694-bb9b-c9efc9348bf4}" ma:internalName="TaxCatchAll" ma:showField="CatchAllData" ma:web="4dcde2fe-c1d1-4913-9426-e9b993ca3b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2CC391-4C21-4F19-98AD-091B30318D87}">
  <ds:schemaRefs>
    <ds:schemaRef ds:uri="http://schemas.microsoft.com/office/2006/metadata/properties"/>
    <ds:schemaRef ds:uri="http://schemas.microsoft.com/office/infopath/2007/PartnerControls"/>
    <ds:schemaRef ds:uri="b9960b70-b86b-4108-880d-66e027c5484a"/>
    <ds:schemaRef ds:uri="4dcde2fe-c1d1-4913-9426-e9b993ca3b4d"/>
  </ds:schemaRefs>
</ds:datastoreItem>
</file>

<file path=customXml/itemProps2.xml><?xml version="1.0" encoding="utf-8"?>
<ds:datastoreItem xmlns:ds="http://schemas.openxmlformats.org/officeDocument/2006/customXml" ds:itemID="{330E874C-19A9-4448-9547-01EE659574A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F14F2A-529A-4E28-91A1-0614DC3444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960b70-b86b-4108-880d-66e027c5484a"/>
    <ds:schemaRef ds:uri="4dcde2fe-c1d1-4913-9426-e9b993ca3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398</Words>
  <Application>Microsoft Office PowerPoint</Application>
  <PresentationFormat>Papier A3 (297x420 mm)</PresentationFormat>
  <Paragraphs>17</Paragraphs>
  <Slides>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13" baseType="lpstr">
      <vt:lpstr>Alasassy Caps</vt:lpstr>
      <vt:lpstr>Aptos</vt:lpstr>
      <vt:lpstr>Aptos Display</vt:lpstr>
      <vt:lpstr>Arial</vt:lpstr>
      <vt:lpstr>Bree Davita</vt:lpstr>
      <vt:lpstr>Consolas</vt:lpstr>
      <vt:lpstr>Lato</vt:lpstr>
      <vt:lpstr>Perpetua</vt:lpstr>
      <vt:lpstr>Sitka Text</vt:lpstr>
      <vt:lpstr>Office Theme</vt:lpstr>
      <vt:lpstr>Prezentacja programu PowerPoint</vt:lpstr>
      <vt:lpstr>Spraw, by Twoja tablica bezpieczeństwa  pacjenta była kolorowa i wyjątkowa!</vt:lpstr>
      <vt:lpstr>Potrzebujesz inspiracji? Zapoznaj się z poniższym przykładem.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Wadham</dc:creator>
  <cp:lastModifiedBy>Agnieszka Madej</cp:lastModifiedBy>
  <cp:revision>5</cp:revision>
  <dcterms:created xsi:type="dcterms:W3CDTF">2025-08-14T14:44:24Z</dcterms:created>
  <dcterms:modified xsi:type="dcterms:W3CDTF">2025-09-09T11:10:41Z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0x010100F340E5FA26B3194DBB36966941913897</vt:lpwstr>
  </property>
</Properties>
</file>